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_rels/slideLayout2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10.xml.rels" ContentType="application/vnd.openxmlformats-package.relationships+xml"/>
  <Override PartName="/ppt/slideLayouts/_rels/slideLayout16.xml.rels" ContentType="application/vnd.openxmlformats-package.relationships+xml"/>
  <Override PartName="/ppt/slideLayouts/_rels/slideLayout2.xml.rels" ContentType="application/vnd.openxmlformats-package.relationships+xml"/>
  <Override PartName="/ppt/slideLayouts/_rels/slideLayout24.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17.xml.rels" ContentType="application/vnd.openxmlformats-package.relationships+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_rels/slide8.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xml.rels" ContentType="application/vnd.openxmlformats-package.relationships+xml"/>
  <Override PartName="/ppt/slides/_rels/slide1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media/image6.png" ContentType="image/png"/>
  <Override PartName="/ppt/media/image5.png" ContentType="image/png"/>
  <Override PartName="/ppt/media/image4.png" ContentType="image/png"/>
  <Override PartName="/ppt/media/image3.png" ContentType="image/png"/>
  <Override PartName="/ppt/media/image1.png" ContentType="image/png"/>
  <Override PartName="/ppt/media/image2.png" ContentType="image/png"/>
  <Override PartName="/ppt/media/image7.png" ContentType="image/png"/>
  <Override PartName="/ppt/media/image8.png" ContentType="image/png"/>
  <Override PartName="/ppt/media/image9.png" ContentType="image/png"/>
  <Override PartName="/ppt/media/image12.jpeg" ContentType="image/jpeg"/>
  <Override PartName="/ppt/media/image45.jpeg" ContentType="image/jpeg"/>
  <Override PartName="/ppt/media/image36.png" ContentType="image/png"/>
  <Override PartName="/ppt/media/image11.png" ContentType="image/png"/>
  <Override PartName="/ppt/media/image35.png" ContentType="image/png"/>
  <Override PartName="/ppt/media/image10.png" ContentType="image/png"/>
  <Override PartName="/ppt/media/image34.png" ContentType="image/png"/>
  <Override PartName="/ppt/media/image33.png" ContentType="image/png"/>
  <Override PartName="/ppt/media/image32.png" ContentType="image/png"/>
  <Override PartName="/ppt/media/image31.png" ContentType="image/png"/>
  <Override PartName="/ppt/media/image56.png" ContentType="image/png"/>
  <Override PartName="/ppt/media/image16.png" ContentType="image/png"/>
  <Override PartName="/ppt/media/image40.png" ContentType="image/png"/>
  <Override PartName="/ppt/media/image41.png" ContentType="image/png"/>
  <Override PartName="/ppt/media/image42.png" ContentType="image/png"/>
  <Override PartName="/ppt/media/image14.png" ContentType="image/png"/>
  <Override PartName="/ppt/media/image39.png" ContentType="image/png"/>
  <Override PartName="/ppt/media/image53.png" ContentType="image/png"/>
  <Override PartName="/ppt/media/image54.png" ContentType="image/png"/>
  <Override PartName="/ppt/media/image13.png" ContentType="image/png"/>
  <Override PartName="/ppt/media/image38.png" ContentType="image/png"/>
  <Override PartName="/ppt/media/image52.png" ContentType="image/png"/>
  <Override PartName="/ppt/media/image37.png" ContentType="image/png"/>
  <Override PartName="/ppt/media/image44.png" ContentType="image/png"/>
  <Override PartName="/ppt/media/image51.png" ContentType="image/png"/>
  <Override PartName="/ppt/media/image43.png" ContentType="image/png"/>
  <Override PartName="/ppt/media/image50.png" ContentType="image/png"/>
  <Override PartName="/ppt/media/image15.png" ContentType="image/png"/>
  <Override PartName="/ppt/media/image17.png" ContentType="image/png"/>
  <Override PartName="/ppt/media/image18.png" ContentType="image/png"/>
  <Override PartName="/ppt/media/image19.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_rels/.rels" ContentType="application/vnd.openxmlformats-package.relationshi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8"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4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41"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4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4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8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8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8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8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8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600" cy="4186800"/>
          </a:xfrm>
          <a:prstGeom prst="rect">
            <a:avLst/>
          </a:prstGeom>
          <a:ln>
            <a:noFill/>
          </a:ln>
        </p:spPr>
      </p:pic>
      <p:pic>
        <p:nvPicPr>
          <p:cNvPr id="1" name="Picture 6" descr=""/>
          <p:cNvPicPr/>
          <p:nvPr/>
        </p:nvPicPr>
        <p:blipFill>
          <a:blip r:embed="rId4"/>
          <a:srcRect l="35647" t="0" r="0" b="0"/>
          <a:stretch/>
        </p:blipFill>
        <p:spPr>
          <a:xfrm>
            <a:off x="0" y="2892240"/>
            <a:ext cx="1521000" cy="2364120"/>
          </a:xfrm>
          <a:prstGeom prst="rect">
            <a:avLst/>
          </a:prstGeom>
          <a:ln>
            <a:noFill/>
          </a:ln>
        </p:spPr>
      </p:pic>
      <p:sp>
        <p:nvSpPr>
          <p:cNvPr id="2"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3" name="Picture 8" descr=""/>
          <p:cNvPicPr/>
          <p:nvPr/>
        </p:nvPicPr>
        <p:blipFill>
          <a:blip r:embed="rId5"/>
          <a:srcRect l="0" t="28812" r="0" b="0"/>
          <a:stretch/>
        </p:blipFill>
        <p:spPr>
          <a:xfrm>
            <a:off x="7999560" y="0"/>
            <a:ext cx="1602000" cy="1140120"/>
          </a:xfrm>
          <a:prstGeom prst="rect">
            <a:avLst/>
          </a:prstGeom>
          <a:ln>
            <a:noFill/>
          </a:ln>
        </p:spPr>
      </p:pic>
      <p:pic>
        <p:nvPicPr>
          <p:cNvPr id="4" name="Picture 9" descr=""/>
          <p:cNvPicPr/>
          <p:nvPr/>
        </p:nvPicPr>
        <p:blipFill>
          <a:blip r:embed="rId6"/>
          <a:srcRect l="0" t="0" r="0" b="23333"/>
          <a:stretch/>
        </p:blipFill>
        <p:spPr>
          <a:xfrm>
            <a:off x="8605800" y="6095880"/>
            <a:ext cx="992160" cy="760680"/>
          </a:xfrm>
          <a:prstGeom prst="rect">
            <a:avLst/>
          </a:prstGeom>
          <a:ln>
            <a:noFill/>
          </a:ln>
        </p:spPr>
      </p:pic>
      <p:sp>
        <p:nvSpPr>
          <p:cNvPr id="5"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44" name="Picture 7" descr=""/>
          <p:cNvPicPr/>
          <p:nvPr/>
        </p:nvPicPr>
        <p:blipFill>
          <a:blip r:embed="rId3"/>
          <a:srcRect l="3610" t="0" r="0" b="0"/>
          <a:stretch/>
        </p:blipFill>
        <p:spPr>
          <a:xfrm>
            <a:off x="0" y="2669760"/>
            <a:ext cx="4035600" cy="4186800"/>
          </a:xfrm>
          <a:prstGeom prst="rect">
            <a:avLst/>
          </a:prstGeom>
          <a:ln>
            <a:noFill/>
          </a:ln>
        </p:spPr>
      </p:pic>
      <p:pic>
        <p:nvPicPr>
          <p:cNvPr id="45" name="Picture 6" descr=""/>
          <p:cNvPicPr/>
          <p:nvPr/>
        </p:nvPicPr>
        <p:blipFill>
          <a:blip r:embed="rId4"/>
          <a:srcRect l="35647" t="0" r="0" b="0"/>
          <a:stretch/>
        </p:blipFill>
        <p:spPr>
          <a:xfrm>
            <a:off x="0" y="2892240"/>
            <a:ext cx="1521000" cy="2364120"/>
          </a:xfrm>
          <a:prstGeom prst="rect">
            <a:avLst/>
          </a:prstGeom>
          <a:ln>
            <a:noFill/>
          </a:ln>
        </p:spPr>
      </p:pic>
      <p:sp>
        <p:nvSpPr>
          <p:cNvPr id="46"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47" name="Picture 8" descr=""/>
          <p:cNvPicPr/>
          <p:nvPr/>
        </p:nvPicPr>
        <p:blipFill>
          <a:blip r:embed="rId5"/>
          <a:srcRect l="0" t="28812" r="0" b="0"/>
          <a:stretch/>
        </p:blipFill>
        <p:spPr>
          <a:xfrm>
            <a:off x="7999560" y="0"/>
            <a:ext cx="1602000" cy="1140120"/>
          </a:xfrm>
          <a:prstGeom prst="rect">
            <a:avLst/>
          </a:prstGeom>
          <a:ln>
            <a:noFill/>
          </a:ln>
        </p:spPr>
      </p:pic>
      <p:pic>
        <p:nvPicPr>
          <p:cNvPr id="48" name="Picture 9" descr=""/>
          <p:cNvPicPr/>
          <p:nvPr/>
        </p:nvPicPr>
        <p:blipFill>
          <a:blip r:embed="rId6"/>
          <a:srcRect l="0" t="0" r="0" b="23333"/>
          <a:stretch/>
        </p:blipFill>
        <p:spPr>
          <a:xfrm>
            <a:off x="8605800" y="6095880"/>
            <a:ext cx="992160" cy="760680"/>
          </a:xfrm>
          <a:prstGeom prst="rect">
            <a:avLst/>
          </a:prstGeom>
          <a:ln>
            <a:noFill/>
          </a:ln>
        </p:spPr>
      </p:pic>
      <p:sp>
        <p:nvSpPr>
          <p:cNvPr id="49"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50" name="PlaceHolder 3"/>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51" name="PlaceHolder 4"/>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jpeg"/><Relationship Id="rId3" Type="http://schemas.openxmlformats.org/officeDocument/2006/relationships/image" Target="../media/image1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jpeg"/><Relationship Id="rId7"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88" name="Picture 66" descr="Computer script on a screen"/>
          <p:cNvPicPr/>
          <p:nvPr/>
        </p:nvPicPr>
        <p:blipFill>
          <a:blip r:embed="rId2"/>
          <a:srcRect l="3123" t="0" r="42894" b="-3"/>
          <a:stretch/>
        </p:blipFill>
        <p:spPr>
          <a:xfrm>
            <a:off x="0" y="0"/>
            <a:ext cx="4058640" cy="5018760"/>
          </a:xfrm>
          <a:prstGeom prst="rect">
            <a:avLst/>
          </a:prstGeom>
          <a:ln>
            <a:noFill/>
          </a:ln>
        </p:spPr>
      </p:pic>
      <p:sp>
        <p:nvSpPr>
          <p:cNvPr id="89" name="CustomShape 1"/>
          <p:cNvSpPr/>
          <p:nvPr/>
        </p:nvSpPr>
        <p:spPr>
          <a:xfrm>
            <a:off x="8719920" y="3753720"/>
            <a:ext cx="3470760" cy="82440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rgbClr val="1e5155">
              <a:alpha val="40000"/>
            </a:srgbClr>
          </a:solidFill>
          <a:ln>
            <a:noFill/>
          </a:ln>
        </p:spPr>
        <p:style>
          <a:lnRef idx="0"/>
          <a:fillRef idx="0"/>
          <a:effectRef idx="0"/>
          <a:fontRef idx="minor"/>
        </p:style>
      </p:sp>
      <p:sp>
        <p:nvSpPr>
          <p:cNvPr id="90" name="CustomShape 2"/>
          <p:cNvSpPr/>
          <p:nvPr/>
        </p:nvSpPr>
        <p:spPr>
          <a:xfrm>
            <a:off x="0" y="4055400"/>
            <a:ext cx="12190680" cy="2801160"/>
          </a:xfrm>
          <a:custGeom>
            <a:avLst/>
            <a:gdLst/>
            <a:ah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blipFill rotWithShape="0">
            <a:blip r:embed="rId3"/>
            <a:stretch>
              <a:fillRect/>
            </a:stretch>
          </a:blipFill>
          <a:ln w="25560">
            <a:noFill/>
          </a:ln>
        </p:spPr>
        <p:style>
          <a:lnRef idx="0"/>
          <a:fillRef idx="0"/>
          <a:effectRef idx="0"/>
          <a:fontRef idx="minor"/>
        </p:style>
      </p:sp>
      <p:sp>
        <p:nvSpPr>
          <p:cNvPr id="91" name="CustomShape 3"/>
          <p:cNvSpPr/>
          <p:nvPr/>
        </p:nvSpPr>
        <p:spPr>
          <a:xfrm>
            <a:off x="9556560" y="6015960"/>
            <a:ext cx="21304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spcAft>
                <a:spcPts val="601"/>
              </a:spcAft>
            </a:pPr>
            <a:r>
              <a:rPr b="0" i="1" lang="en-IN" sz="1800" spc="-1" strike="noStrike">
                <a:solidFill>
                  <a:srgbClr val="ffffff"/>
                </a:solidFill>
                <a:latin typeface="Calibri"/>
                <a:ea typeface="DejaVu Sans"/>
              </a:rPr>
              <a:t>@ Mahendra Selukar</a:t>
            </a:r>
            <a:endParaRPr b="0" lang="en-US" sz="1800" spc="-1" strike="noStrike">
              <a:latin typeface="Arial"/>
            </a:endParaRPr>
          </a:p>
        </p:txBody>
      </p:sp>
      <p:sp>
        <p:nvSpPr>
          <p:cNvPr id="92" name="CustomShape 4"/>
          <p:cNvSpPr/>
          <p:nvPr/>
        </p:nvSpPr>
        <p:spPr>
          <a:xfrm>
            <a:off x="100080" y="1046520"/>
            <a:ext cx="4204440" cy="4230000"/>
          </a:xfrm>
          <a:prstGeom prst="rect">
            <a:avLst/>
          </a:prstGeom>
          <a:noFill/>
          <a:ln>
            <a:noFill/>
          </a:ln>
        </p:spPr>
        <p:style>
          <a:lnRef idx="0"/>
          <a:fillRef idx="0"/>
          <a:effectRef idx="0"/>
          <a:fontRef idx="minor"/>
        </p:style>
        <p:txBody>
          <a:bodyPr lIns="90000" rIns="90000" tIns="45000" bIns="45000" anchor="ctr">
            <a:normAutofit/>
          </a:bodyPr>
          <a:p>
            <a:pPr>
              <a:lnSpc>
                <a:spcPct val="90000"/>
              </a:lnSpc>
              <a:spcAft>
                <a:spcPts val="601"/>
              </a:spcAft>
            </a:pPr>
            <a:r>
              <a:rPr b="1" lang="en-IN" sz="4400" spc="-1" strike="noStrike">
                <a:solidFill>
                  <a:srgbClr val="ebebeb"/>
                </a:solidFill>
                <a:latin typeface="Calibri"/>
                <a:ea typeface="DejaVu Sans"/>
              </a:rPr>
              <a:t>	</a:t>
            </a:r>
            <a:r>
              <a:rPr b="1" lang="en-IN" sz="4400" spc="-1" strike="noStrike">
                <a:solidFill>
                  <a:srgbClr val="ebebeb"/>
                </a:solidFill>
                <a:latin typeface="Calibri"/>
                <a:ea typeface="DejaVu Sans"/>
              </a:rPr>
              <a:t>UI Test Automation</a:t>
            </a:r>
            <a:br/>
            <a:br/>
            <a:br/>
            <a:endParaRPr b="0" lang="en-US" sz="4400" spc="-1" strike="noStrike">
              <a:latin typeface="Arial"/>
            </a:endParaRPr>
          </a:p>
        </p:txBody>
      </p:sp>
      <p:sp>
        <p:nvSpPr>
          <p:cNvPr id="93" name="CustomShape 5"/>
          <p:cNvSpPr/>
          <p:nvPr/>
        </p:nvSpPr>
        <p:spPr>
          <a:xfrm>
            <a:off x="5453280" y="731520"/>
            <a:ext cx="3380040" cy="68868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IN" sz="3600" spc="-1" strike="noStrike">
                <a:solidFill>
                  <a:srgbClr val="ebebeb"/>
                </a:solidFill>
                <a:latin typeface="Calibri"/>
                <a:ea typeface="DejaVu Sans"/>
              </a:rPr>
              <a:t>Proof Of Concept</a:t>
            </a:r>
            <a:endParaRPr b="0" lang="en-US" sz="3600" spc="-1" strike="noStrike">
              <a:latin typeface="Arial"/>
            </a:endParaRPr>
          </a:p>
        </p:txBody>
      </p:sp>
      <p:sp>
        <p:nvSpPr>
          <p:cNvPr id="94" name="CustomShape 6"/>
          <p:cNvSpPr/>
          <p:nvPr/>
        </p:nvSpPr>
        <p:spPr>
          <a:xfrm>
            <a:off x="4184640" y="2053440"/>
            <a:ext cx="7244280" cy="68868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0" lang="en-US" sz="2000" spc="-1" strike="noStrike">
                <a:solidFill>
                  <a:srgbClr val="ebebeb"/>
                </a:solidFill>
                <a:latin typeface="Calibri"/>
                <a:ea typeface="DejaVu Sans"/>
              </a:rPr>
              <a:t>Framework:  JavaScript + Jest + Playwright</a:t>
            </a:r>
            <a:endParaRPr b="0" lang="en-US" sz="2000" spc="-1" strike="noStrike">
              <a:latin typeface="Arial"/>
            </a:endParaRPr>
          </a:p>
          <a:p>
            <a:pPr>
              <a:lnSpc>
                <a:spcPct val="100000"/>
              </a:lnSpc>
            </a:pPr>
            <a:r>
              <a:rPr b="0" lang="en-US" sz="2000" spc="-1" strike="noStrike">
                <a:solidFill>
                  <a:srgbClr val="ebebeb"/>
                </a:solidFill>
                <a:latin typeface="Calibri"/>
                <a:ea typeface="DejaVu Sans"/>
              </a:rPr>
              <a:t>Use Cases:     Main Parameter / Review Order / Provisioning/Deletion </a:t>
            </a:r>
            <a:endParaRPr b="0" lang="en-US" sz="20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500"/>
                                  </p:stCondLst>
                                  <p:iterate type="wd">
                                    <p:tmAbs val="150"/>
                                  </p:iterate>
                                  <p:childTnLst>
                                    <p:set>
                                      <p:cBhvr>
                                        <p:cTn id="6" dur="1" fill="hold">
                                          <p:stCondLst>
                                            <p:cond delay="0"/>
                                          </p:stCondLst>
                                        </p:cTn>
                                        <p:tgtEl>
                                          <p:spTgt spid="92"/>
                                        </p:tgtEl>
                                        <p:attrNameLst>
                                          <p:attrName>style.visibility</p:attrName>
                                        </p:attrNameLst>
                                      </p:cBhvr>
                                      <p:to>
                                        <p:strVal val="visible"/>
                                      </p:to>
                                    </p:set>
                                    <p:animEffect filter="fade" transition="in">
                                      <p:cBhvr additive="repl">
                                        <p:cTn id="7"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646200" y="452880"/>
            <a:ext cx="9403200" cy="139896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4200" spc="-1" strike="noStrike">
                <a:solidFill>
                  <a:srgbClr val="ebebeb"/>
                </a:solidFill>
                <a:latin typeface="Century Gothic"/>
                <a:ea typeface="DejaVu Sans"/>
              </a:rPr>
              <a:t>Back-up</a:t>
            </a:r>
            <a:endParaRPr b="0" lang="en-US" sz="42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806040" y="804600"/>
            <a:ext cx="2097720" cy="52473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4200" spc="-1" strike="noStrike">
                <a:solidFill>
                  <a:srgbClr val="ebebeb"/>
                </a:solidFill>
                <a:latin typeface="Century Gothic"/>
                <a:ea typeface="DejaVu Sans"/>
              </a:rPr>
              <a:t>Plus</a:t>
            </a:r>
            <a:endParaRPr b="0" lang="en-US" sz="4200" spc="-1" strike="noStrike">
              <a:latin typeface="Arial"/>
            </a:endParaRPr>
          </a:p>
        </p:txBody>
      </p:sp>
      <p:sp>
        <p:nvSpPr>
          <p:cNvPr id="210" name="CustomShape 2"/>
          <p:cNvSpPr/>
          <p:nvPr/>
        </p:nvSpPr>
        <p:spPr>
          <a:xfrm>
            <a:off x="2926080" y="91440"/>
            <a:ext cx="8448120" cy="6308280"/>
          </a:xfrm>
          <a:prstGeom prst="rect">
            <a:avLst/>
          </a:prstGeom>
          <a:noFill/>
          <a:ln>
            <a:noFill/>
          </a:ln>
        </p:spPr>
        <p:style>
          <a:lnRef idx="0"/>
          <a:fillRef idx="0"/>
          <a:effectRef idx="0"/>
          <a:fontRef idx="minor"/>
        </p:style>
        <p:txBody>
          <a:bodyPr lIns="90000" rIns="90000" tIns="45000" bIns="45000" anchor="ctr">
            <a:normAutofit fontScale="39000"/>
          </a:bodyPr>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pPr>
            <a:endParaRPr b="0" lang="en-US" sz="18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Install/Setup – one line installation that auto downloads all browser dependencies. </a:t>
            </a:r>
            <a:r>
              <a:rPr b="0" lang="en-US" sz="2000" spc="-1" strike="noStrike">
                <a:solidFill>
                  <a:srgbClr val="ffffff"/>
                </a:solidFill>
                <a:latin typeface="Century Gothic"/>
                <a:ea typeface="DejaVu Sans"/>
              </a:rPr>
              <a:t>	</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Jest with Jasmine framework supporting all capabilities of existing framework.</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Optimized and clean spec files without repeatable code.</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Page Objects are defined globally once and are accessible across framework.</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Custom Test reporter to report test steps to allure html report and print the same step on console.</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Captures coverage of spec file from codebase.</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Re-use of authentication details, helpful for local test run as it eliminates the need of re-login.</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Huge library of selectors on top of css for uniquely identifying elements, no need to mention explicitly if element is of type xpath or css or any. </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Detailed HTML reports (Allure, jesthtml,jest-stare and coverage report), logs</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Video recording, har file  of spec execution and screenshots of failed tests.</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Trace Viewer , allows detailed analysis of test execution. Trace viewer file captures screenshots of test step before and after execution, network log if action is supporting any api, time taken to complete api and many more.</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Debugging of asynchronous code is now very simpler with playwright inspector.</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Code generator is useful to understand the syntax and test structure of playwright.</a:t>
            </a:r>
            <a:endParaRPr b="0" lang="en-US" sz="2000" spc="-1" strike="noStrike">
              <a:latin typeface="Arial"/>
            </a:endParaRPr>
          </a:p>
          <a:p>
            <a:pPr>
              <a:lnSpc>
                <a:spcPct val="100000"/>
              </a:lnSpc>
              <a:spcBef>
                <a:spcPts val="1001"/>
              </a:spcBef>
              <a:spcAft>
                <a:spcPts val="601"/>
              </a:spcAft>
            </a:pPr>
            <a:endParaRPr b="0" lang="en-US" sz="2000" spc="-1" strike="noStrike">
              <a:latin typeface="Arial"/>
            </a:endParaRPr>
          </a:p>
          <a:p>
            <a:pPr>
              <a:lnSpc>
                <a:spcPct val="100000"/>
              </a:lnSpc>
              <a:spcBef>
                <a:spcPts val="1001"/>
              </a:spcBef>
              <a:spcAft>
                <a:spcPts val="6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91440" y="695160"/>
            <a:ext cx="3520080" cy="52473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4200" spc="-1" strike="noStrike">
                <a:solidFill>
                  <a:srgbClr val="ebebeb"/>
                </a:solidFill>
                <a:latin typeface="Century Gothic"/>
                <a:ea typeface="DejaVu Sans"/>
              </a:rPr>
              <a:t>PLUS</a:t>
            </a:r>
            <a:endParaRPr b="0" lang="en-US" sz="4200" spc="-1" strike="noStrike">
              <a:latin typeface="Arial"/>
            </a:endParaRPr>
          </a:p>
        </p:txBody>
      </p:sp>
      <p:sp>
        <p:nvSpPr>
          <p:cNvPr id="212" name="CustomShape 2"/>
          <p:cNvSpPr/>
          <p:nvPr/>
        </p:nvSpPr>
        <p:spPr>
          <a:xfrm>
            <a:off x="2743200" y="914400"/>
            <a:ext cx="7131600" cy="5137560"/>
          </a:xfrm>
          <a:prstGeom prst="rect">
            <a:avLst/>
          </a:prstGeom>
          <a:noFill/>
          <a:ln>
            <a:noFill/>
          </a:ln>
        </p:spPr>
        <p:style>
          <a:lnRef idx="0"/>
          <a:fillRef idx="0"/>
          <a:effectRef idx="0"/>
          <a:fontRef idx="minor"/>
        </p:style>
        <p:txBody>
          <a:bodyPr lIns="90000" rIns="90000" tIns="45000" bIns="45000" anchor="ctr">
            <a:normAutofit fontScale="45000"/>
          </a:bodyPr>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pPr>
            <a:endParaRPr b="0" lang="en-US" sz="18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Supports headed/headless modes, browser developer tools can be launched while launching browser, exports PWDEBUG as global environment for running tests in debug mode, supports slowmotion execution </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Network interception right from starting browser, all capabilities of developer console can be captured.</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Single file for test and browser configuration eliminating the need of complex code setup for parallel test execution.</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Multiple domains, pages and frames can be easily covered.</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Console logs from browser can be easily printed on test execution logs.</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IN" sz="2000" spc="-1" strike="noStrike">
                <a:solidFill>
                  <a:srgbClr val="ffffff"/>
                </a:solidFill>
                <a:latin typeface="Century Gothic"/>
                <a:ea typeface="DejaVu Sans"/>
              </a:rPr>
              <a:t>Support Node,python,java,.net language bindings.</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IN" sz="2000" spc="-1" strike="noStrike">
                <a:solidFill>
                  <a:srgbClr val="ffffff"/>
                </a:solidFill>
                <a:latin typeface="Century Gothic"/>
                <a:ea typeface="DejaVu Sans"/>
              </a:rPr>
              <a:t>Proper Documentation  as per language binding.</a:t>
            </a:r>
            <a:endParaRPr b="0" lang="en-US" sz="2000" spc="-1" strike="noStrike">
              <a:latin typeface="Arial"/>
            </a:endParaRPr>
          </a:p>
          <a:p>
            <a:pPr marL="343080" indent="-341640">
              <a:lnSpc>
                <a:spcPct val="100000"/>
              </a:lnSpc>
              <a:spcBef>
                <a:spcPts val="1001"/>
              </a:spcBef>
              <a:spcAft>
                <a:spcPts val="601"/>
              </a:spcAft>
              <a:buClr>
                <a:srgbClr val="0070c0"/>
              </a:buClr>
              <a:buSzPct val="80000"/>
              <a:buFont typeface="Wingdings 3" charset="2"/>
              <a:buChar char=""/>
            </a:pPr>
            <a:r>
              <a:rPr b="0" lang="en-US" sz="2000" spc="-1" strike="noStrike">
                <a:solidFill>
                  <a:srgbClr val="ffffff"/>
                </a:solidFill>
                <a:latin typeface="Century Gothic"/>
                <a:ea typeface="DejaVu Sans"/>
              </a:rPr>
              <a:t>Integration with Slack/CI/CD, Jest, Jasmine, Mocha test runners.</a:t>
            </a:r>
            <a:endParaRPr b="0" lang="en-US" sz="2000" spc="-1" strike="noStrike">
              <a:latin typeface="Arial"/>
            </a:endParaRPr>
          </a:p>
          <a:p>
            <a:pPr>
              <a:lnSpc>
                <a:spcPct val="100000"/>
              </a:lnSpc>
              <a:spcBef>
                <a:spcPts val="1001"/>
              </a:spcBef>
              <a:spcAft>
                <a:spcPts val="601"/>
              </a:spcAft>
            </a:pPr>
            <a:endParaRPr b="0" lang="en-US" sz="2000" spc="-1" strike="noStrike">
              <a:latin typeface="Arial"/>
            </a:endParaRPr>
          </a:p>
          <a:p>
            <a:pPr>
              <a:lnSpc>
                <a:spcPct val="100000"/>
              </a:lnSpc>
              <a:spcBef>
                <a:spcPts val="1001"/>
              </a:spcBef>
              <a:spcAft>
                <a:spcPts val="601"/>
              </a:spcAft>
            </a:pPr>
            <a:endParaRPr b="0" lang="en-US" sz="2000" spc="-1" strike="noStrike">
              <a:latin typeface="Arial"/>
            </a:endParaRPr>
          </a:p>
          <a:p>
            <a:pPr marL="114480">
              <a:lnSpc>
                <a:spcPct val="100000"/>
              </a:lnSpc>
              <a:spcBef>
                <a:spcPts val="1001"/>
              </a:spcBef>
              <a:spcAft>
                <a:spcPts val="601"/>
              </a:spcAft>
              <a:tabLst>
                <a:tab algn="l" pos="0"/>
              </a:tabLst>
            </a:pPr>
            <a:endParaRPr b="0" lang="en-US" sz="2000" spc="-1" strike="noStrike">
              <a:latin typeface="Arial"/>
            </a:endParaRPr>
          </a:p>
          <a:p>
            <a:pPr marL="114480">
              <a:lnSpc>
                <a:spcPct val="100000"/>
              </a:lnSpc>
              <a:spcBef>
                <a:spcPts val="1001"/>
              </a:spcBef>
              <a:tabLst>
                <a:tab algn="l" pos="0"/>
              </a:tabLst>
            </a:pPr>
            <a:endParaRPr b="0" lang="en-US" sz="2000" spc="-1" strike="noStrike">
              <a:latin typeface="Arial"/>
            </a:endParaRPr>
          </a:p>
          <a:p>
            <a:pPr marL="114480">
              <a:lnSpc>
                <a:spcPct val="100000"/>
              </a:lnSpc>
              <a:spcBef>
                <a:spcPts val="1001"/>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13" name="Picture 28" descr=""/>
          <p:cNvPicPr/>
          <p:nvPr/>
        </p:nvPicPr>
        <p:blipFill>
          <a:blip r:embed="rId2"/>
          <a:srcRect l="3610" t="0" r="0" b="0"/>
          <a:stretch/>
        </p:blipFill>
        <p:spPr>
          <a:xfrm>
            <a:off x="0" y="2669760"/>
            <a:ext cx="4035600" cy="4186800"/>
          </a:xfrm>
          <a:prstGeom prst="rect">
            <a:avLst/>
          </a:prstGeom>
          <a:ln>
            <a:noFill/>
          </a:ln>
        </p:spPr>
      </p:pic>
      <p:pic>
        <p:nvPicPr>
          <p:cNvPr id="214" name="Picture 30" descr=""/>
          <p:cNvPicPr/>
          <p:nvPr/>
        </p:nvPicPr>
        <p:blipFill>
          <a:blip r:embed="rId3"/>
          <a:srcRect l="35647" t="0" r="0" b="0"/>
          <a:stretch/>
        </p:blipFill>
        <p:spPr>
          <a:xfrm>
            <a:off x="0" y="2892240"/>
            <a:ext cx="1521000" cy="2364120"/>
          </a:xfrm>
          <a:prstGeom prst="rect">
            <a:avLst/>
          </a:prstGeom>
          <a:ln>
            <a:noFill/>
          </a:ln>
        </p:spPr>
      </p:pic>
      <p:sp>
        <p:nvSpPr>
          <p:cNvPr id="215"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216" name="Picture 34" descr=""/>
          <p:cNvPicPr/>
          <p:nvPr/>
        </p:nvPicPr>
        <p:blipFill>
          <a:blip r:embed="rId4"/>
          <a:srcRect l="0" t="28812" r="0" b="0"/>
          <a:stretch/>
        </p:blipFill>
        <p:spPr>
          <a:xfrm>
            <a:off x="7999560" y="0"/>
            <a:ext cx="1602000" cy="1140120"/>
          </a:xfrm>
          <a:prstGeom prst="rect">
            <a:avLst/>
          </a:prstGeom>
          <a:ln>
            <a:noFill/>
          </a:ln>
        </p:spPr>
      </p:pic>
      <p:pic>
        <p:nvPicPr>
          <p:cNvPr id="217" name="Picture 36" descr=""/>
          <p:cNvPicPr/>
          <p:nvPr/>
        </p:nvPicPr>
        <p:blipFill>
          <a:blip r:embed="rId5"/>
          <a:srcRect l="0" t="0" r="0" b="23333"/>
          <a:stretch/>
        </p:blipFill>
        <p:spPr>
          <a:xfrm>
            <a:off x="8605800" y="6095880"/>
            <a:ext cx="992160" cy="760680"/>
          </a:xfrm>
          <a:prstGeom prst="rect">
            <a:avLst/>
          </a:prstGeom>
          <a:ln>
            <a:noFill/>
          </a:ln>
        </p:spPr>
      </p:pic>
      <p:sp>
        <p:nvSpPr>
          <p:cNvPr id="218"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219" name="CustomShape 3"/>
          <p:cNvSpPr/>
          <p:nvPr/>
        </p:nvSpPr>
        <p:spPr>
          <a:xfrm>
            <a:off x="0" y="0"/>
            <a:ext cx="12190680" cy="6856560"/>
          </a:xfrm>
          <a:prstGeom prst="rect">
            <a:avLst/>
          </a:prstGeom>
          <a:blipFill rotWithShape="0">
            <a:blip r:embed="rId6"/>
            <a:stretch>
              <a:fillRect/>
            </a:stretch>
          </a:blipFill>
          <a:ln w="25560">
            <a:noFill/>
          </a:ln>
        </p:spPr>
        <p:style>
          <a:lnRef idx="0"/>
          <a:fillRef idx="0"/>
          <a:effectRef idx="0"/>
          <a:fontRef idx="minor"/>
        </p:style>
      </p:sp>
      <p:graphicFrame>
        <p:nvGraphicFramePr>
          <p:cNvPr id="220" name="Table 4"/>
          <p:cNvGraphicFramePr/>
          <p:nvPr/>
        </p:nvGraphicFramePr>
        <p:xfrm>
          <a:off x="1618560" y="643320"/>
          <a:ext cx="8954280" cy="5585760"/>
        </p:xfrm>
        <a:graphic>
          <a:graphicData uri="http://schemas.openxmlformats.org/drawingml/2006/table">
            <a:tbl>
              <a:tblPr/>
              <a:tblGrid>
                <a:gridCol w="1620720"/>
                <a:gridCol w="2986200"/>
                <a:gridCol w="1136160"/>
                <a:gridCol w="3211560"/>
              </a:tblGrid>
              <a:tr h="437040">
                <a:tc>
                  <a:txBody>
                    <a:bodyPr lIns="38520" rIns="38520">
                      <a:noAutofit/>
                    </a:bodyPr>
                    <a:p>
                      <a:pPr algn="ctr">
                        <a:lnSpc>
                          <a:spcPct val="100000"/>
                        </a:lnSpc>
                      </a:pPr>
                      <a:r>
                        <a:rPr b="1" lang="en-IN" sz="1400" spc="-1" strike="noStrike">
                          <a:solidFill>
                            <a:srgbClr val="000000"/>
                          </a:solidFill>
                          <a:latin typeface="Calibri"/>
                        </a:rPr>
                        <a:t>Checklist</a:t>
                      </a:r>
                      <a:endParaRPr b="0" lang="en-US" sz="1400" spc="-1" strike="noStrike">
                        <a:latin typeface="Arial"/>
                      </a:endParaRPr>
                    </a:p>
                  </a:txBody>
                  <a:tcPr marL="38520" marR="38520">
                    <a:lnL w="12240">
                      <a:solidFill>
                        <a:srgbClr val="ffffff"/>
                      </a:solidFill>
                    </a:lnL>
                    <a:lnR w="12240">
                      <a:solidFill>
                        <a:srgbClr val="ffffff"/>
                      </a:solidFill>
                    </a:lnR>
                    <a:lnT w="9360">
                      <a:solidFill>
                        <a:srgbClr val="ffffff"/>
                      </a:solidFill>
                    </a:lnT>
                    <a:lnB w="38160">
                      <a:solidFill>
                        <a:srgbClr val="ffffff"/>
                      </a:solidFill>
                    </a:lnB>
                    <a:solidFill>
                      <a:srgbClr val="ffffff"/>
                    </a:solidFill>
                  </a:tcPr>
                </a:tc>
                <a:tc>
                  <a:txBody>
                    <a:bodyPr lIns="38520" rIns="38520">
                      <a:noAutofit/>
                    </a:bodyPr>
                    <a:p>
                      <a:pPr algn="ctr">
                        <a:lnSpc>
                          <a:spcPct val="100000"/>
                        </a:lnSpc>
                      </a:pPr>
                      <a:r>
                        <a:rPr b="1" lang="en-IN" sz="1400" spc="-1" strike="noStrike">
                          <a:solidFill>
                            <a:srgbClr val="000000"/>
                          </a:solidFill>
                          <a:latin typeface="Calibri"/>
                        </a:rPr>
                        <a:t>Specification </a:t>
                      </a:r>
                      <a:endParaRPr b="0" lang="en-US" sz="1400" spc="-1" strike="noStrike">
                        <a:latin typeface="Arial"/>
                      </a:endParaRPr>
                    </a:p>
                  </a:txBody>
                  <a:tcPr marL="38520" marR="38520">
                    <a:lnL w="12240">
                      <a:solidFill>
                        <a:srgbClr val="ffffff"/>
                      </a:solidFill>
                    </a:lnL>
                    <a:lnR w="12240">
                      <a:solidFill>
                        <a:srgbClr val="ffffff"/>
                      </a:solidFill>
                    </a:lnR>
                    <a:lnT w="9360">
                      <a:solidFill>
                        <a:srgbClr val="ffffff"/>
                      </a:solidFill>
                    </a:lnT>
                    <a:lnB w="38160">
                      <a:solidFill>
                        <a:srgbClr val="ffffff"/>
                      </a:solidFill>
                    </a:lnB>
                    <a:solidFill>
                      <a:srgbClr val="ffffff"/>
                    </a:solidFill>
                  </a:tcPr>
                </a:tc>
                <a:tc>
                  <a:txBody>
                    <a:bodyPr lIns="38520" rIns="38520">
                      <a:noAutofit/>
                    </a:bodyPr>
                    <a:p>
                      <a:pPr algn="ctr">
                        <a:lnSpc>
                          <a:spcPct val="100000"/>
                        </a:lnSpc>
                      </a:pPr>
                      <a:r>
                        <a:rPr b="1" lang="en-IN" sz="1400" spc="-1" strike="noStrike">
                          <a:solidFill>
                            <a:srgbClr val="000000"/>
                          </a:solidFill>
                          <a:latin typeface="Calibri"/>
                        </a:rPr>
                        <a:t>Playwright</a:t>
                      </a:r>
                      <a:endParaRPr b="0" lang="en-US" sz="1400" spc="-1" strike="noStrike">
                        <a:latin typeface="Arial"/>
                      </a:endParaRPr>
                    </a:p>
                  </a:txBody>
                  <a:tcPr marL="38520" marR="38520">
                    <a:lnL w="12240">
                      <a:solidFill>
                        <a:srgbClr val="ffffff"/>
                      </a:solidFill>
                    </a:lnL>
                    <a:lnR w="12240">
                      <a:solidFill>
                        <a:srgbClr val="ffffff"/>
                      </a:solidFill>
                    </a:lnR>
                    <a:lnT w="9360">
                      <a:solidFill>
                        <a:srgbClr val="ffffff"/>
                      </a:solidFill>
                    </a:lnT>
                    <a:lnB w="38160">
                      <a:solidFill>
                        <a:srgbClr val="ffffff"/>
                      </a:solidFill>
                    </a:lnB>
                    <a:solidFill>
                      <a:srgbClr val="ffffff"/>
                    </a:solidFill>
                  </a:tcPr>
                </a:tc>
                <a:tc>
                  <a:txBody>
                    <a:bodyPr lIns="38520" rIns="38520">
                      <a:noAutofit/>
                    </a:bodyPr>
                    <a:p>
                      <a:pPr algn="ctr">
                        <a:lnSpc>
                          <a:spcPct val="100000"/>
                        </a:lnSpc>
                      </a:pPr>
                      <a:r>
                        <a:rPr b="1" lang="en-IN" sz="1400" spc="-1" strike="noStrike">
                          <a:solidFill>
                            <a:srgbClr val="000000"/>
                          </a:solidFill>
                          <a:latin typeface="Calibri"/>
                        </a:rPr>
                        <a:t>Comments</a:t>
                      </a:r>
                      <a:endParaRPr b="0" lang="en-US" sz="1400" spc="-1" strike="noStrike">
                        <a:latin typeface="Arial"/>
                      </a:endParaRPr>
                    </a:p>
                  </a:txBody>
                  <a:tcPr marL="38520" marR="38520">
                    <a:lnL w="12240">
                      <a:solidFill>
                        <a:srgbClr val="ffffff"/>
                      </a:solidFill>
                    </a:lnL>
                    <a:lnR w="12240">
                      <a:solidFill>
                        <a:srgbClr val="ffffff"/>
                      </a:solidFill>
                    </a:lnR>
                    <a:lnT w="9360">
                      <a:solidFill>
                        <a:srgbClr val="ffffff"/>
                      </a:solidFill>
                    </a:lnT>
                    <a:lnB w="38160">
                      <a:solidFill>
                        <a:srgbClr val="ffffff"/>
                      </a:solidFill>
                    </a:lnB>
                    <a:solidFill>
                      <a:srgbClr val="ffffff"/>
                    </a:solidFill>
                  </a:tcPr>
                </a:tc>
              </a:tr>
              <a:tr h="268200">
                <a:tc>
                  <a:txBody>
                    <a:bodyPr lIns="38520" rIns="38520">
                      <a:noAutofit/>
                    </a:bodyPr>
                    <a:p>
                      <a:pPr>
                        <a:lnSpc>
                          <a:spcPct val="100000"/>
                        </a:lnSpc>
                      </a:pPr>
                      <a:r>
                        <a:rPr b="1" lang="en-IN" sz="1100" spc="-1" strike="noStrike">
                          <a:solidFill>
                            <a:srgbClr val="ffffff"/>
                          </a:solidFill>
                          <a:latin typeface="Calibri"/>
                        </a:rPr>
                        <a:t>Availability</a:t>
                      </a:r>
                      <a:endParaRPr b="0" lang="en-US" sz="1100" spc="-1" strike="noStrike">
                        <a:latin typeface="Arial"/>
                      </a:endParaRPr>
                    </a:p>
                  </a:txBody>
                  <a:tcPr marL="38520" marR="38520">
                    <a:lnL w="12240">
                      <a:solidFill>
                        <a:srgbClr val="ffffff"/>
                      </a:solidFill>
                    </a:lnL>
                    <a:lnR w="12240">
                      <a:solidFill>
                        <a:srgbClr val="ffffff"/>
                      </a:solidFill>
                    </a:lnR>
                    <a:lnT w="3816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3816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3816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38160">
                      <a:solidFill>
                        <a:srgbClr val="ffffff"/>
                      </a:solidFill>
                    </a:lnT>
                    <a:lnB w="12240">
                      <a:solidFill>
                        <a:srgbClr val="b01513"/>
                      </a:solidFill>
                    </a:lnB>
                    <a:noFill/>
                  </a:tcPr>
                </a:tc>
              </a:tr>
              <a:tr h="32724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Open source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marL="457200">
                        <a:lnSpc>
                          <a:spcPct val="100000"/>
                        </a:lnSpc>
                      </a:pPr>
                      <a:r>
                        <a:rPr b="0" lang="en-IN" sz="1600" spc="-1" strike="noStrike">
                          <a:solidFill>
                            <a:srgbClr val="ffffff"/>
                          </a:solidFill>
                          <a:latin typeface="Wingdings"/>
                        </a:rPr>
                        <a:t></a:t>
                      </a:r>
                      <a:endParaRPr b="0" lang="en-US" sz="16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1" lang="en-IN" sz="1100" spc="-1" strike="noStrike">
                          <a:solidFill>
                            <a:srgbClr val="ffffff"/>
                          </a:solidFill>
                          <a:latin typeface="Calibri"/>
                        </a:rPr>
                        <a:t>User-friendly and Reliable</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Quick &amp; Easy to setup</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Very stable and reliable</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Fast to implement &amp; debug</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Easy syntax</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1" lang="en-IN" sz="1100" spc="-1" strike="noStrike">
                          <a:solidFill>
                            <a:srgbClr val="ffffff"/>
                          </a:solidFill>
                          <a:latin typeface="Calibri"/>
                        </a:rPr>
                        <a:t>Essential Quality</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API mocking support</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gn="ctr">
                        <a:lnSpc>
                          <a:spcPct val="100000"/>
                        </a:lnSpc>
                      </a:pPr>
                      <a:r>
                        <a:rPr b="0" lang="en-IN" sz="1100" spc="-1" strike="noStrike">
                          <a:solidFill>
                            <a:srgbClr val="ffffff"/>
                          </a:solidFill>
                          <a:latin typeface="Calibri"/>
                        </a:rPr>
                        <a:t>Available</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Supports multiple test libraries</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US" sz="1100" spc="-1" strike="noStrike">
                          <a:solidFill>
                            <a:srgbClr val="ffffff"/>
                          </a:solidFill>
                          <a:latin typeface="Calibri"/>
                        </a:rPr>
                        <a:t>Support for multiple browsers and platforms</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US" sz="1100" spc="-1" strike="noStrike">
                          <a:solidFill>
                            <a:srgbClr val="ffffff"/>
                          </a:solidFill>
                          <a:latin typeface="Calibri"/>
                        </a:rPr>
                        <a:t>Easy to keep using the latest versions of packages</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Database support</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IN" sz="1100" spc="-1" strike="noStrike">
                          <a:solidFill>
                            <a:srgbClr val="ffffff"/>
                          </a:solidFill>
                          <a:latin typeface="Calibri"/>
                        </a:rPr>
                        <a:t>Auto-waiting for elements</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1" lang="en-IN" sz="1100" spc="-1" strike="noStrike">
                          <a:solidFill>
                            <a:srgbClr val="ffffff"/>
                          </a:solidFill>
                          <a:latin typeface="Calibri"/>
                        </a:rPr>
                        <a:t>Screenshots</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b01513"/>
                      </a:solidFill>
                    </a:lnB>
                    <a:noFill/>
                  </a:tcPr>
                </a:tc>
              </a:tr>
              <a:tr h="26820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1" lang="en-US" sz="1100" spc="-1" strike="noStrike">
                          <a:solidFill>
                            <a:srgbClr val="ffffff"/>
                          </a:solidFill>
                          <a:latin typeface="Calibri"/>
                        </a:rPr>
                        <a:t>Reports capturing logs and har</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b01513"/>
                      </a:solidFill>
                    </a:lnT>
                    <a:lnB w="12240">
                      <a:solidFill>
                        <a:srgbClr val="ffffff"/>
                      </a:solidFill>
                    </a:lnB>
                    <a:solidFill>
                      <a:srgbClr val="000000"/>
                    </a:solidFill>
                  </a:tcPr>
                </a:tc>
              </a:tr>
              <a:tr h="262080">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noFill/>
                  </a:tcPr>
                </a:tc>
                <a:tc>
                  <a:txBody>
                    <a:bodyPr lIns="38520" rIns="3852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noFill/>
                  </a:tcPr>
                </a:tc>
                <a:tc>
                  <a:txBody>
                    <a:bodyPr lIns="38520" rIns="3852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38520" marR="38520">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21" name="Picture 26" descr=""/>
          <p:cNvPicPr/>
          <p:nvPr/>
        </p:nvPicPr>
        <p:blipFill>
          <a:blip r:embed="rId2"/>
          <a:srcRect l="3610" t="0" r="0" b="0"/>
          <a:stretch/>
        </p:blipFill>
        <p:spPr>
          <a:xfrm>
            <a:off x="0" y="2669760"/>
            <a:ext cx="4035600" cy="4186800"/>
          </a:xfrm>
          <a:prstGeom prst="rect">
            <a:avLst/>
          </a:prstGeom>
          <a:ln>
            <a:noFill/>
          </a:ln>
        </p:spPr>
      </p:pic>
      <p:pic>
        <p:nvPicPr>
          <p:cNvPr id="222" name="Picture 28" descr=""/>
          <p:cNvPicPr/>
          <p:nvPr/>
        </p:nvPicPr>
        <p:blipFill>
          <a:blip r:embed="rId3"/>
          <a:srcRect l="35647" t="0" r="0" b="0"/>
          <a:stretch/>
        </p:blipFill>
        <p:spPr>
          <a:xfrm>
            <a:off x="0" y="2892240"/>
            <a:ext cx="1521000" cy="2364120"/>
          </a:xfrm>
          <a:prstGeom prst="rect">
            <a:avLst/>
          </a:prstGeom>
          <a:ln>
            <a:noFill/>
          </a:ln>
        </p:spPr>
      </p:pic>
      <p:sp>
        <p:nvSpPr>
          <p:cNvPr id="223"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224" name="Picture 32" descr=""/>
          <p:cNvPicPr/>
          <p:nvPr/>
        </p:nvPicPr>
        <p:blipFill>
          <a:blip r:embed="rId4"/>
          <a:srcRect l="0" t="28812" r="0" b="0"/>
          <a:stretch/>
        </p:blipFill>
        <p:spPr>
          <a:xfrm>
            <a:off x="7999560" y="0"/>
            <a:ext cx="1602000" cy="1140120"/>
          </a:xfrm>
          <a:prstGeom prst="rect">
            <a:avLst/>
          </a:prstGeom>
          <a:ln>
            <a:noFill/>
          </a:ln>
        </p:spPr>
      </p:pic>
      <p:pic>
        <p:nvPicPr>
          <p:cNvPr id="225" name="Picture 34" descr=""/>
          <p:cNvPicPr/>
          <p:nvPr/>
        </p:nvPicPr>
        <p:blipFill>
          <a:blip r:embed="rId5"/>
          <a:srcRect l="0" t="0" r="0" b="23333"/>
          <a:stretch/>
        </p:blipFill>
        <p:spPr>
          <a:xfrm>
            <a:off x="8605800" y="6095880"/>
            <a:ext cx="992160" cy="760680"/>
          </a:xfrm>
          <a:prstGeom prst="rect">
            <a:avLst/>
          </a:prstGeom>
          <a:ln>
            <a:noFill/>
          </a:ln>
        </p:spPr>
      </p:pic>
      <p:sp>
        <p:nvSpPr>
          <p:cNvPr id="226"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227" name="CustomShape 3"/>
          <p:cNvSpPr/>
          <p:nvPr/>
        </p:nvSpPr>
        <p:spPr>
          <a:xfrm>
            <a:off x="0" y="0"/>
            <a:ext cx="12190680" cy="6856560"/>
          </a:xfrm>
          <a:prstGeom prst="rect">
            <a:avLst/>
          </a:prstGeom>
          <a:solidFill>
            <a:srgbClr val="ebebeb"/>
          </a:solidFill>
          <a:ln w="25560">
            <a:noFill/>
          </a:ln>
        </p:spPr>
        <p:style>
          <a:lnRef idx="0"/>
          <a:fillRef idx="0"/>
          <a:effectRef idx="0"/>
          <a:fontRef idx="minor"/>
        </p:style>
      </p:sp>
      <p:sp>
        <p:nvSpPr>
          <p:cNvPr id="228" name="CustomShape 4"/>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graphicFrame>
        <p:nvGraphicFramePr>
          <p:cNvPr id="229" name="Table 5"/>
          <p:cNvGraphicFramePr/>
          <p:nvPr/>
        </p:nvGraphicFramePr>
        <p:xfrm>
          <a:off x="758880" y="643320"/>
          <a:ext cx="9246600" cy="5569200"/>
        </p:xfrm>
        <a:graphic>
          <a:graphicData uri="http://schemas.openxmlformats.org/drawingml/2006/table">
            <a:tbl>
              <a:tblPr/>
              <a:tblGrid>
                <a:gridCol w="2142360"/>
                <a:gridCol w="3931200"/>
                <a:gridCol w="1779480"/>
                <a:gridCol w="1393920"/>
              </a:tblGrid>
              <a:tr h="271080">
                <a:tc>
                  <a:txBody>
                    <a:bodyPr lIns="54000" rIns="1440">
                      <a:noAutofit/>
                    </a:bodyPr>
                    <a:p>
                      <a:pPr algn="ctr">
                        <a:lnSpc>
                          <a:spcPct val="100000"/>
                        </a:lnSpc>
                      </a:pPr>
                      <a:r>
                        <a:rPr b="1" lang="en-IN" sz="1100" spc="49" strike="noStrike" cap="all">
                          <a:solidFill>
                            <a:srgbClr val="000000"/>
                          </a:solidFill>
                          <a:latin typeface="Calibri"/>
                        </a:rPr>
                        <a:t>Checklist</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54000" rIns="1440">
                      <a:noAutofit/>
                    </a:bodyPr>
                    <a:p>
                      <a:pPr algn="ctr">
                        <a:lnSpc>
                          <a:spcPct val="100000"/>
                        </a:lnSpc>
                      </a:pPr>
                      <a:r>
                        <a:rPr b="1" lang="en-IN" sz="1100" spc="49" strike="noStrike" cap="all">
                          <a:solidFill>
                            <a:srgbClr val="000000"/>
                          </a:solidFill>
                          <a:latin typeface="Calibri"/>
                        </a:rPr>
                        <a:t> </a:t>
                      </a:r>
                      <a:r>
                        <a:rPr b="1" lang="en-IN" sz="1100" spc="49" strike="noStrike" cap="all">
                          <a:solidFill>
                            <a:srgbClr val="000000"/>
                          </a:solidFill>
                          <a:latin typeface="Calibri"/>
                        </a:rPr>
                        <a:t>Specifications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54000" rIns="1440">
                      <a:noAutofit/>
                    </a:bodyPr>
                    <a:p>
                      <a:pPr algn="ctr">
                        <a:lnSpc>
                          <a:spcPct val="100000"/>
                        </a:lnSpc>
                      </a:pPr>
                      <a:r>
                        <a:rPr b="1" lang="en-IN" sz="1100" spc="49" strike="noStrike" cap="all">
                          <a:solidFill>
                            <a:srgbClr val="000000"/>
                          </a:solidFill>
                          <a:latin typeface="Calibri"/>
                        </a:rPr>
                        <a:t>Playwright</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c>
                  <a:txBody>
                    <a:bodyPr lIns="54000" rIns="1440">
                      <a:noAutofit/>
                    </a:bodyPr>
                    <a:p>
                      <a:pPr algn="ctr">
                        <a:lnSpc>
                          <a:spcPct val="100000"/>
                        </a:lnSpc>
                      </a:pPr>
                      <a:r>
                        <a:rPr b="1" lang="en-IN" sz="1100" spc="49" strike="noStrike" cap="all">
                          <a:solidFill>
                            <a:srgbClr val="000000"/>
                          </a:solidFill>
                          <a:latin typeface="Calibri"/>
                        </a:rPr>
                        <a:t>Comments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ffffff"/>
                    </a:solidFill>
                  </a:tcPr>
                </a:tc>
              </a:tr>
              <a:tr h="292320">
                <a:tc>
                  <a:txBody>
                    <a:bodyPr lIns="54000" rIns="1440">
                      <a:noAutofit/>
                    </a:bodyPr>
                    <a:p>
                      <a:pPr>
                        <a:lnSpc>
                          <a:spcPct val="100000"/>
                        </a:lnSpc>
                      </a:pPr>
                      <a:r>
                        <a:rPr b="1" lang="en-IN" sz="1100" spc="-1" strike="noStrike">
                          <a:solidFill>
                            <a:srgbClr val="ffffff"/>
                          </a:solidFill>
                          <a:latin typeface="Calibri"/>
                        </a:rPr>
                        <a:t>Community Support</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Active community and updates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1" lang="en-IN" sz="1100" spc="-1" strike="noStrike">
                          <a:solidFill>
                            <a:srgbClr val="ffffff"/>
                          </a:solidFill>
                          <a:latin typeface="Calibri"/>
                        </a:rPr>
                        <a:t>Good to have</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Parallel run</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45648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US" sz="1100" spc="-1" strike="noStrike">
                          <a:solidFill>
                            <a:srgbClr val="ffffff"/>
                          </a:solidFill>
                          <a:latin typeface="Calibri"/>
                        </a:rPr>
                        <a:t>Retry mechanism for </a:t>
                      </a:r>
                      <a:br/>
                      <a:r>
                        <a:rPr b="1" lang="en-US" sz="1100" spc="-1" strike="noStrike">
                          <a:solidFill>
                            <a:srgbClr val="ffffff"/>
                          </a:solidFill>
                          <a:latin typeface="Calibri"/>
                        </a:rPr>
                        <a:t>failed cases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1" lang="en-IN" sz="1100" spc="-1" strike="noStrike">
                          <a:solidFill>
                            <a:srgbClr val="ffffff"/>
                          </a:solidFill>
                          <a:latin typeface="Calibri"/>
                        </a:rPr>
                        <a:t>Integration with other app</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Jenkins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Post to Slack</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Post to DI</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US" sz="1100" spc="-1" strike="noStrike">
                          <a:solidFill>
                            <a:srgbClr val="ffffff"/>
                          </a:solidFill>
                          <a:latin typeface="Calibri"/>
                        </a:rPr>
                        <a:t>Support of CI/CD, Docker or any modern  platforms integration</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456480">
                <a:tc>
                  <a:txBody>
                    <a:bodyPr lIns="54000" rIns="1440">
                      <a:noAutofit/>
                    </a:bodyPr>
                    <a:p>
                      <a:pPr>
                        <a:lnSpc>
                          <a:spcPct val="100000"/>
                        </a:lnSpc>
                      </a:pPr>
                      <a:r>
                        <a:rPr b="1" lang="en-US" sz="1100" spc="-1" strike="noStrike">
                          <a:solidFill>
                            <a:srgbClr val="ffffff"/>
                          </a:solidFill>
                          <a:latin typeface="Calibri"/>
                        </a:rPr>
                        <a:t>POC Progress as per the </a:t>
                      </a:r>
                      <a:br/>
                      <a:r>
                        <a:rPr b="1" lang="en-US" sz="1100" spc="-1" strike="noStrike">
                          <a:solidFill>
                            <a:srgbClr val="ffffff"/>
                          </a:solidFill>
                          <a:latin typeface="Calibri"/>
                        </a:rPr>
                        <a:t>scope defined</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Completed</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r h="29232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1" lang="en-IN" sz="1100" spc="-1" strike="noStrike">
                          <a:solidFill>
                            <a:srgbClr val="ffffff"/>
                          </a:solidFill>
                          <a:latin typeface="Calibri"/>
                        </a:rPr>
                        <a:t>Inprogress</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solidFill>
                      <a:srgbClr val="000000"/>
                    </a:solidFill>
                  </a:tcPr>
                </a:tc>
              </a:tr>
              <a:tr h="293040">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1"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c>
                  <a:txBody>
                    <a:bodyPr lIns="54000" rIns="1440">
                      <a:noAutofit/>
                    </a:bodyPr>
                    <a:p>
                      <a:pPr>
                        <a:lnSpc>
                          <a:spcPct val="100000"/>
                        </a:lnSpc>
                      </a:pPr>
                      <a:r>
                        <a:rPr b="0" lang="en-IN" sz="1100" spc="-1" strike="noStrike">
                          <a:solidFill>
                            <a:srgbClr val="ffffff"/>
                          </a:solidFill>
                          <a:latin typeface="Calibri"/>
                        </a:rPr>
                        <a:t> </a:t>
                      </a:r>
                      <a:endParaRPr b="0" lang="en-US" sz="1100" spc="-1" strike="noStrike">
                        <a:latin typeface="Arial"/>
                      </a:endParaRPr>
                    </a:p>
                  </a:txBody>
                  <a:tcPr marL="54000" marR="1440">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95" name="Picture 7" descr=""/>
          <p:cNvPicPr/>
          <p:nvPr/>
        </p:nvPicPr>
        <p:blipFill>
          <a:blip r:embed="rId2"/>
          <a:srcRect l="3610" t="0" r="0" b="0"/>
          <a:stretch/>
        </p:blipFill>
        <p:spPr>
          <a:xfrm>
            <a:off x="0" y="2669760"/>
            <a:ext cx="4035600" cy="4186800"/>
          </a:xfrm>
          <a:prstGeom prst="rect">
            <a:avLst/>
          </a:prstGeom>
          <a:ln>
            <a:noFill/>
          </a:ln>
        </p:spPr>
      </p:pic>
      <p:pic>
        <p:nvPicPr>
          <p:cNvPr id="96" name="Picture 9" descr=""/>
          <p:cNvPicPr/>
          <p:nvPr/>
        </p:nvPicPr>
        <p:blipFill>
          <a:blip r:embed="rId3"/>
          <a:srcRect l="35647" t="0" r="0" b="0"/>
          <a:stretch/>
        </p:blipFill>
        <p:spPr>
          <a:xfrm>
            <a:off x="0" y="2892240"/>
            <a:ext cx="1521000" cy="2364120"/>
          </a:xfrm>
          <a:prstGeom prst="rect">
            <a:avLst/>
          </a:prstGeom>
          <a:ln>
            <a:noFill/>
          </a:ln>
        </p:spPr>
      </p:pic>
      <p:sp>
        <p:nvSpPr>
          <p:cNvPr id="97"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98" name="Picture 13" descr=""/>
          <p:cNvPicPr/>
          <p:nvPr/>
        </p:nvPicPr>
        <p:blipFill>
          <a:blip r:embed="rId4"/>
          <a:srcRect l="0" t="28812" r="0" b="0"/>
          <a:stretch/>
        </p:blipFill>
        <p:spPr>
          <a:xfrm>
            <a:off x="7999560" y="0"/>
            <a:ext cx="1602000" cy="1140120"/>
          </a:xfrm>
          <a:prstGeom prst="rect">
            <a:avLst/>
          </a:prstGeom>
          <a:ln>
            <a:noFill/>
          </a:ln>
        </p:spPr>
      </p:pic>
      <p:pic>
        <p:nvPicPr>
          <p:cNvPr id="99" name="Picture 15" descr=""/>
          <p:cNvPicPr/>
          <p:nvPr/>
        </p:nvPicPr>
        <p:blipFill>
          <a:blip r:embed="rId5"/>
          <a:srcRect l="0" t="0" r="0" b="23333"/>
          <a:stretch/>
        </p:blipFill>
        <p:spPr>
          <a:xfrm>
            <a:off x="8605800" y="6095880"/>
            <a:ext cx="992160" cy="760680"/>
          </a:xfrm>
          <a:prstGeom prst="rect">
            <a:avLst/>
          </a:prstGeom>
          <a:ln>
            <a:noFill/>
          </a:ln>
        </p:spPr>
      </p:pic>
      <p:sp>
        <p:nvSpPr>
          <p:cNvPr id="100"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01" name="CustomShape 3"/>
          <p:cNvSpPr/>
          <p:nvPr/>
        </p:nvSpPr>
        <p:spPr>
          <a:xfrm>
            <a:off x="0" y="0"/>
            <a:ext cx="12190680" cy="6856560"/>
          </a:xfrm>
          <a:prstGeom prst="rect">
            <a:avLst/>
          </a:prstGeom>
          <a:blipFill rotWithShape="0">
            <a:blip r:embed="rId6"/>
            <a:stretch>
              <a:fillRect/>
            </a:stretch>
          </a:blipFill>
          <a:ln w="25560">
            <a:noFill/>
          </a:ln>
        </p:spPr>
        <p:style>
          <a:lnRef idx="0"/>
          <a:fillRef idx="0"/>
          <a:effectRef idx="0"/>
          <a:fontRef idx="minor"/>
        </p:style>
      </p:sp>
      <p:sp>
        <p:nvSpPr>
          <p:cNvPr id="102" name="CustomShape 4"/>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03" name="Line 5"/>
          <p:cNvSpPr/>
          <p:nvPr/>
        </p:nvSpPr>
        <p:spPr>
          <a:xfrm>
            <a:off x="4356360" y="1930680"/>
            <a:ext cx="0" cy="3200400"/>
          </a:xfrm>
          <a:prstGeom prst="line">
            <a:avLst/>
          </a:prstGeom>
          <a:ln cap="sq" w="15840">
            <a:solidFill>
              <a:srgbClr val="1e5155">
                <a:alpha val="70000"/>
              </a:srgbClr>
            </a:solidFill>
            <a:miter/>
          </a:ln>
        </p:spPr>
        <p:style>
          <a:lnRef idx="0"/>
          <a:fillRef idx="0"/>
          <a:effectRef idx="0"/>
          <a:fontRef idx="minor"/>
        </p:style>
      </p:sp>
      <p:sp>
        <p:nvSpPr>
          <p:cNvPr id="104" name="CustomShape 6"/>
          <p:cNvSpPr/>
          <p:nvPr/>
        </p:nvSpPr>
        <p:spPr>
          <a:xfrm>
            <a:off x="1154880" y="1266840"/>
            <a:ext cx="2902680" cy="4527000"/>
          </a:xfrm>
          <a:prstGeom prst="rect">
            <a:avLst/>
          </a:prstGeom>
          <a:noFill/>
          <a:ln>
            <a:noFill/>
          </a:ln>
        </p:spPr>
        <p:style>
          <a:lnRef idx="0"/>
          <a:fillRef idx="0"/>
          <a:effectRef idx="0"/>
          <a:fontRef idx="minor"/>
        </p:style>
        <p:txBody>
          <a:bodyPr lIns="90000" rIns="90000" tIns="45000" bIns="45000" anchor="ctr">
            <a:normAutofit/>
          </a:bodyPr>
          <a:p>
            <a:pPr algn="r">
              <a:lnSpc>
                <a:spcPct val="100000"/>
              </a:lnSpc>
              <a:spcBef>
                <a:spcPts val="1001"/>
              </a:spcBef>
              <a:tabLst>
                <a:tab algn="l" pos="0"/>
              </a:tabLst>
            </a:pPr>
            <a:r>
              <a:rPr b="1" lang="en-US" sz="2000" spc="-1" strike="noStrike" cap="all">
                <a:solidFill>
                  <a:srgbClr val="ebebeb"/>
                </a:solidFill>
                <a:latin typeface="Century Gothic"/>
                <a:ea typeface="DejaVu Sans"/>
              </a:rPr>
              <a:t>Recording</a:t>
            </a:r>
            <a:endParaRPr b="0" lang="en-US" sz="2000" spc="-1" strike="noStrike">
              <a:latin typeface="Arial"/>
            </a:endParaRPr>
          </a:p>
        </p:txBody>
      </p:sp>
      <p:sp>
        <p:nvSpPr>
          <p:cNvPr id="105" name="CustomShape 7"/>
          <p:cNvSpPr/>
          <p:nvPr/>
        </p:nvSpPr>
        <p:spPr>
          <a:xfrm>
            <a:off x="4654440" y="1266840"/>
            <a:ext cx="6806880" cy="4527000"/>
          </a:xfrm>
          <a:prstGeom prst="rect">
            <a:avLst/>
          </a:prstGeom>
          <a:noFill/>
          <a:ln>
            <a:noFill/>
          </a:ln>
        </p:spPr>
        <p:style>
          <a:lnRef idx="0"/>
          <a:fillRef idx="0"/>
          <a:effectRef idx="0"/>
          <a:fontRef idx="minor"/>
        </p:style>
        <p:txBody>
          <a:bodyPr lIns="90000" rIns="90000" tIns="45000" bIns="45000" anchor="ctr">
            <a:normAutofit/>
          </a:bodyPr>
          <a:p>
            <a:pPr>
              <a:lnSpc>
                <a:spcPct val="100000"/>
              </a:lnSpc>
            </a:pPr>
            <a:r>
              <a:rPr b="0" lang="en-US" sz="7200" spc="-1" strike="noStrike">
                <a:solidFill>
                  <a:srgbClr val="ebebeb"/>
                </a:solidFill>
                <a:latin typeface="Century Gothic"/>
                <a:ea typeface="DejaVu Sans"/>
              </a:rPr>
              <a:t>Demo</a:t>
            </a:r>
            <a:endParaRPr b="0" lang="en-US" sz="72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CustomShape 1"/>
          <p:cNvSpPr/>
          <p:nvPr/>
        </p:nvSpPr>
        <p:spPr>
          <a:xfrm>
            <a:off x="187200" y="878040"/>
            <a:ext cx="2097720" cy="52473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4200" spc="-1" strike="noStrike">
                <a:solidFill>
                  <a:srgbClr val="ebebeb"/>
                </a:solidFill>
                <a:latin typeface="Century Gothic"/>
                <a:ea typeface="DejaVu Sans"/>
              </a:rPr>
              <a:t>Pros</a:t>
            </a:r>
            <a:endParaRPr b="0" lang="en-US" sz="4200" spc="-1" strike="noStrike">
              <a:latin typeface="Arial"/>
            </a:endParaRPr>
          </a:p>
        </p:txBody>
      </p:sp>
      <p:sp>
        <p:nvSpPr>
          <p:cNvPr id="107" name="CustomShape 2"/>
          <p:cNvSpPr/>
          <p:nvPr/>
        </p:nvSpPr>
        <p:spPr>
          <a:xfrm>
            <a:off x="2743200" y="640080"/>
            <a:ext cx="8777160" cy="5411880"/>
          </a:xfrm>
          <a:prstGeom prst="rect">
            <a:avLst/>
          </a:prstGeom>
          <a:noFill/>
          <a:ln>
            <a:noFill/>
          </a:ln>
        </p:spPr>
        <p:style>
          <a:lnRef idx="0"/>
          <a:fillRef idx="0"/>
          <a:effectRef idx="0"/>
          <a:fontRef idx="minor"/>
        </p:style>
        <p:txBody>
          <a:bodyPr lIns="90000" rIns="90000" tIns="45000" bIns="45000" anchor="ctr">
            <a:normAutofit fontScale="44000"/>
          </a:bodyPr>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Century Gothic"/>
                <a:ea typeface="DejaVu Sans"/>
              </a:rPr>
              <a:t>    </a:t>
            </a:r>
            <a:r>
              <a:rPr b="0" lang="en-US" sz="2000" spc="-1" strike="noStrike">
                <a:solidFill>
                  <a:srgbClr val="ffffff"/>
                </a:solidFill>
                <a:latin typeface="Century Gothic"/>
                <a:ea typeface="DejaVu Sans"/>
              </a:rPr>
              <a:t>Simple setup and easy to use</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Century Gothic"/>
                <a:ea typeface="DejaVu Sans"/>
              </a:rPr>
              <a:t>    </a:t>
            </a:r>
            <a:r>
              <a:rPr b="0" lang="en-US" sz="2000" spc="-1" strike="noStrike">
                <a:solidFill>
                  <a:srgbClr val="ffffff"/>
                </a:solidFill>
                <a:latin typeface="Century Gothic"/>
                <a:ea typeface="DejaVu Sans"/>
              </a:rPr>
              <a:t>Support for all Modern browsers. </a:t>
            </a:r>
            <a:r>
              <a:rPr b="0" lang="en-US" sz="2000" spc="-1" strike="noStrike">
                <a:solidFill>
                  <a:srgbClr val="ffffff"/>
                </a:solidFill>
                <a:latin typeface="Century Gothic"/>
                <a:ea typeface="DejaVu Sans"/>
              </a:rPr>
              <a:t>	</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Wingdings"/>
                <a:ea typeface="DejaVu Sans"/>
              </a:rPr>
              <a:t>	</a:t>
            </a:r>
            <a:r>
              <a:rPr b="0" lang="en-US" sz="2000" spc="-1" strike="noStrike">
                <a:solidFill>
                  <a:srgbClr val="ffffff"/>
                </a:solidFill>
                <a:latin typeface="Century Gothic"/>
                <a:ea typeface="DejaVu Sans"/>
              </a:rPr>
              <a:t>Powerful automation capabilities including working with dark mode context. </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Century Gothic"/>
                <a:ea typeface="DejaVu Sans"/>
              </a:rPr>
              <a:t>    </a:t>
            </a:r>
            <a:r>
              <a:rPr b="0" lang="en-US" sz="2000" spc="-1" strike="noStrike">
                <a:solidFill>
                  <a:srgbClr val="ffffff"/>
                </a:solidFill>
                <a:latin typeface="Century Gothic"/>
                <a:ea typeface="DejaVu Sans"/>
              </a:rPr>
              <a:t>Auto-waiting (range of actionability checks)</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Century Gothic"/>
                <a:ea typeface="DejaVu Sans"/>
              </a:rPr>
              <a:t>    </a:t>
            </a:r>
            <a:r>
              <a:rPr b="0" lang="en-US" sz="2000" spc="-1" strike="noStrike">
                <a:solidFill>
                  <a:srgbClr val="ffffff"/>
                </a:solidFill>
                <a:latin typeface="Century Gothic"/>
                <a:ea typeface="DejaVu Sans"/>
              </a:rPr>
              <a:t>Super-fast and Reliable test execution.</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Century Gothic"/>
                <a:ea typeface="DejaVu Sans"/>
              </a:rPr>
              <a:t>    </a:t>
            </a:r>
            <a:r>
              <a:rPr b="0" lang="en-US" sz="2000" spc="-1" strike="noStrike">
                <a:solidFill>
                  <a:srgbClr val="ffffff"/>
                </a:solidFill>
                <a:latin typeface="Century Gothic"/>
                <a:ea typeface="DejaVu Sans"/>
              </a:rPr>
              <a:t>Extended methods for selectors beyond xpath and css.</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Wingdings"/>
                <a:ea typeface="DejaVu Sans"/>
              </a:rPr>
              <a:t>	</a:t>
            </a:r>
            <a:r>
              <a:rPr b="0" lang="en-US" sz="2000" spc="-1" strike="noStrike">
                <a:solidFill>
                  <a:srgbClr val="ffffff"/>
                </a:solidFill>
                <a:latin typeface="Wingdings"/>
                <a:ea typeface="DejaVu Sans"/>
              </a:rPr>
              <a:t>Inbuilt mechanism for capturing screenshots, videos, har, network tracing, api mocking</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Wingdings"/>
                <a:ea typeface="DejaVu Sans"/>
              </a:rPr>
              <a:t>	</a:t>
            </a:r>
            <a:r>
              <a:rPr b="0" lang="en-US" sz="2000" spc="-1" strike="noStrike">
                <a:solidFill>
                  <a:srgbClr val="ffffff"/>
                </a:solidFill>
                <a:latin typeface="Wingdings"/>
                <a:ea typeface="DejaVu Sans"/>
              </a:rPr>
              <a:t>Handy Inspector for developing and debugging asynchronous test.</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a:t>
            </a:r>
            <a:r>
              <a:rPr b="0" lang="en-US" sz="2000" spc="-1" strike="noStrike">
                <a:solidFill>
                  <a:srgbClr val="ffffff"/>
                </a:solidFill>
                <a:latin typeface="Wingdings"/>
                <a:ea typeface="DejaVu Sans"/>
              </a:rPr>
              <a:t>	</a:t>
            </a:r>
            <a:r>
              <a:rPr b="0" lang="en-US" sz="2000" spc="-1" strike="noStrike">
                <a:solidFill>
                  <a:srgbClr val="ffffff"/>
                </a:solidFill>
                <a:latin typeface="Wingdings"/>
                <a:ea typeface="DejaVu Sans"/>
              </a:rPr>
              <a:t>Parallel and cross browser support without any complex configuration.</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Noto Sans CJK SC"/>
              </a:rPr>
              <a:t></a:t>
            </a:r>
            <a:r>
              <a:rPr b="0" lang="en-US" sz="2000" spc="-1" strike="noStrike">
                <a:solidFill>
                  <a:srgbClr val="ffffff"/>
                </a:solidFill>
                <a:latin typeface="Century Gothic"/>
                <a:ea typeface="Noto Sans CJK SC"/>
              </a:rPr>
              <a:t>    </a:t>
            </a:r>
            <a:r>
              <a:rPr b="0" lang="en-US" sz="2000" spc="-1" strike="noStrike">
                <a:solidFill>
                  <a:srgbClr val="ffffff"/>
                </a:solidFill>
                <a:latin typeface="Century Gothic"/>
                <a:ea typeface="Noto Sans CJK SC"/>
              </a:rPr>
              <a:t>Easily integrate with any third party reporters (allure,jest-html,jest-stare)                 </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Noto Sans CJK SC"/>
              </a:rPr>
              <a:t></a:t>
            </a:r>
            <a:r>
              <a:rPr b="0" lang="en-US" sz="2000" spc="-1" strike="noStrike">
                <a:solidFill>
                  <a:srgbClr val="ffffff"/>
                </a:solidFill>
                <a:latin typeface="Century Gothic"/>
                <a:ea typeface="Noto Sans CJK SC"/>
              </a:rPr>
              <a:t>    </a:t>
            </a:r>
            <a:r>
              <a:rPr b="0" lang="en-US" sz="2000" spc="-1" strike="noStrike">
                <a:solidFill>
                  <a:srgbClr val="ffffff"/>
                </a:solidFill>
                <a:latin typeface="Century Gothic"/>
                <a:ea typeface="Noto Sans CJK SC"/>
              </a:rPr>
              <a:t>Integration with slack/Jenkins/Circle/Bitbucket/Azure Pipelines/GitLab/Travis</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Noto Sans CJK SC"/>
              </a:rPr>
              <a:t></a:t>
            </a:r>
            <a:r>
              <a:rPr b="0" lang="en-US" sz="2000" spc="-1" strike="noStrike">
                <a:solidFill>
                  <a:srgbClr val="ffffff"/>
                </a:solidFill>
                <a:latin typeface="Century Gothic"/>
                <a:ea typeface="Noto Sans CJK SC"/>
              </a:rPr>
              <a:t>    </a:t>
            </a:r>
            <a:r>
              <a:rPr b="0" lang="en-US" sz="2000" spc="-1" strike="noStrike">
                <a:solidFill>
                  <a:srgbClr val="ffffff"/>
                </a:solidFill>
                <a:latin typeface="Century Gothic"/>
                <a:ea typeface="Noto Sans CJK SC"/>
              </a:rPr>
              <a:t>Extendable with third part test runners like Jest/Jasmine/Mocha</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Noto Sans CJK SC"/>
              </a:rPr>
              <a:t></a:t>
            </a:r>
            <a:r>
              <a:rPr b="0" lang="en-US" sz="2000" spc="-1" strike="noStrike">
                <a:solidFill>
                  <a:srgbClr val="ffffff"/>
                </a:solidFill>
                <a:latin typeface="Century Gothic"/>
                <a:ea typeface="Noto Sans CJK SC"/>
              </a:rPr>
              <a:t>    </a:t>
            </a:r>
            <a:r>
              <a:rPr b="0" lang="en-US" sz="2000" spc="-1" strike="noStrike">
                <a:solidFill>
                  <a:srgbClr val="ffffff"/>
                </a:solidFill>
                <a:latin typeface="Century Gothic"/>
                <a:ea typeface="Noto Sans CJK SC"/>
              </a:rPr>
              <a:t>Strong road-map for more new features like device testing</a:t>
            </a:r>
            <a:endParaRPr b="0" lang="en-US" sz="2000" spc="-1" strike="noStrike">
              <a:latin typeface="Arial"/>
            </a:endParaRPr>
          </a:p>
          <a:p>
            <a:pPr>
              <a:lnSpc>
                <a:spcPct val="100000"/>
              </a:lnSpc>
              <a:spcBef>
                <a:spcPts val="1001"/>
              </a:spcBef>
              <a:spcAft>
                <a:spcPts val="601"/>
              </a:spcAft>
              <a:tabLst>
                <a:tab algn="l" pos="0"/>
              </a:tabLst>
            </a:pPr>
            <a:endParaRPr b="0" lang="en-US" sz="2000" spc="-1" strike="noStrike">
              <a:latin typeface="Arial"/>
            </a:endParaRPr>
          </a:p>
          <a:p>
            <a:pPr>
              <a:lnSpc>
                <a:spcPct val="100000"/>
              </a:lnSpc>
              <a:spcBef>
                <a:spcPts val="1001"/>
              </a:spcBef>
              <a:spcAft>
                <a:spcPts val="601"/>
              </a:spcAft>
              <a:tabLst>
                <a:tab algn="l" pos="0"/>
              </a:tabLst>
            </a:pPr>
            <a:endParaRPr b="0" lang="en-US" sz="2000" spc="-1" strike="noStrike">
              <a:latin typeface="Arial"/>
            </a:endParaRPr>
          </a:p>
          <a:p>
            <a:pPr>
              <a:lnSpc>
                <a:spcPct val="100000"/>
              </a:lnSpc>
              <a:spcBef>
                <a:spcPts val="1001"/>
              </a:spcBef>
              <a:spcAft>
                <a:spcPts val="601"/>
              </a:spcAft>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57560" y="804600"/>
            <a:ext cx="3839040" cy="524736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IN" sz="4200" spc="-1" strike="noStrike">
                <a:solidFill>
                  <a:srgbClr val="ebebeb"/>
                </a:solidFill>
                <a:latin typeface="Century Gothic"/>
                <a:ea typeface="DejaVu Sans"/>
              </a:rPr>
              <a:t>Challenges</a:t>
            </a:r>
            <a:endParaRPr b="0" lang="en-US" sz="4200" spc="-1" strike="noStrike">
              <a:latin typeface="Arial"/>
            </a:endParaRPr>
          </a:p>
        </p:txBody>
      </p:sp>
      <p:sp>
        <p:nvSpPr>
          <p:cNvPr id="109" name="CustomShape 2"/>
          <p:cNvSpPr/>
          <p:nvPr/>
        </p:nvSpPr>
        <p:spPr>
          <a:xfrm>
            <a:off x="4798080" y="1168920"/>
            <a:ext cx="6576120" cy="4883040"/>
          </a:xfrm>
          <a:prstGeom prst="rect">
            <a:avLst/>
          </a:prstGeom>
          <a:noFill/>
          <a:ln>
            <a:noFill/>
          </a:ln>
        </p:spPr>
        <p:style>
          <a:lnRef idx="0"/>
          <a:fillRef idx="0"/>
          <a:effectRef idx="0"/>
          <a:fontRef idx="minor"/>
        </p:style>
        <p:txBody>
          <a:bodyPr lIns="90000" rIns="90000" tIns="45000" bIns="45000" anchor="ctr">
            <a:normAutofit/>
          </a:bodyPr>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pPr>
            <a:endParaRPr b="0" lang="en-US" sz="18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The design document of playwright suggest to run each test on isolated environment, this involves launching browser and re-login to application.</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Wingdings"/>
                <a:ea typeface="DejaVu Sans"/>
              </a:rPr>
              <a:t>To overcome the challenge, we extended playwright with jest unit testing framework </a:t>
            </a:r>
            <a:r>
              <a:rPr b="0" lang="en-US" sz="2000" spc="-1" strike="noStrike">
                <a:solidFill>
                  <a:srgbClr val="ffffff"/>
                </a:solidFill>
                <a:latin typeface="Century Gothic"/>
                <a:ea typeface="DejaVu Sans"/>
              </a:rPr>
              <a:t>that is offering jest-playwright-preset wrapper.</a:t>
            </a:r>
            <a:endParaRPr b="0" lang="en-US" sz="2000" spc="-1" strike="noStrike">
              <a:latin typeface="Arial"/>
            </a:endParaRPr>
          </a:p>
          <a:p>
            <a:pPr>
              <a:lnSpc>
                <a:spcPct val="100000"/>
              </a:lnSpc>
              <a:spcBef>
                <a:spcPts val="1001"/>
              </a:spcBef>
              <a:spcAft>
                <a:spcPts val="601"/>
              </a:spcAft>
              <a:tabLst>
                <a:tab algn="l" pos="0"/>
              </a:tabLst>
            </a:pPr>
            <a:r>
              <a:rPr b="0" lang="en-US" sz="2000" spc="-1" strike="noStrike">
                <a:solidFill>
                  <a:srgbClr val="ffffff"/>
                </a:solidFill>
                <a:latin typeface="Century Gothic"/>
                <a:ea typeface="DejaVu Sans"/>
              </a:rPr>
              <a:t>Retry Mechanism for failed tests</a:t>
            </a:r>
            <a:endParaRPr b="0" lang="en-US" sz="2000" spc="-1" strike="noStrike">
              <a:latin typeface="Arial"/>
            </a:endParaRPr>
          </a:p>
          <a:p>
            <a:pPr>
              <a:lnSpc>
                <a:spcPct val="100000"/>
              </a:lnSpc>
              <a:spcBef>
                <a:spcPts val="1001"/>
              </a:spcBef>
              <a:spcAft>
                <a:spcPts val="601"/>
              </a:spcAft>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0" name="CustomShape 1"/>
          <p:cNvSpPr/>
          <p:nvPr/>
        </p:nvSpPr>
        <p:spPr>
          <a:xfrm>
            <a:off x="0" y="0"/>
            <a:ext cx="4296600" cy="821880"/>
          </a:xfrm>
          <a:prstGeom prst="rect">
            <a:avLst/>
          </a:prstGeom>
          <a:noFill/>
          <a:ln>
            <a:noFill/>
          </a:ln>
        </p:spPr>
        <p:style>
          <a:lnRef idx="0"/>
          <a:fillRef idx="0"/>
          <a:effectRef idx="0"/>
          <a:fontRef idx="minor"/>
        </p:style>
        <p:txBody>
          <a:bodyPr lIns="90000" rIns="90000" tIns="45000" bIns="45000">
            <a:normAutofit/>
          </a:bodyPr>
          <a:p>
            <a:pPr>
              <a:lnSpc>
                <a:spcPct val="100000"/>
              </a:lnSpc>
            </a:pPr>
            <a:r>
              <a:rPr b="1" lang="en-IN" sz="4200" spc="-1" strike="noStrike">
                <a:solidFill>
                  <a:srgbClr val="ebebeb"/>
                </a:solidFill>
                <a:latin typeface="Calibri"/>
                <a:ea typeface="DejaVu Sans"/>
              </a:rPr>
              <a:t>FW Design</a:t>
            </a:r>
            <a:endParaRPr b="0" lang="en-US" sz="4200" spc="-1" strike="noStrike">
              <a:latin typeface="Arial"/>
            </a:endParaRPr>
          </a:p>
          <a:p>
            <a:pPr>
              <a:lnSpc>
                <a:spcPct val="100000"/>
              </a:lnSpc>
            </a:pPr>
            <a:endParaRPr b="0" lang="en-US" sz="4200" spc="-1" strike="noStrike">
              <a:latin typeface="Arial"/>
            </a:endParaRPr>
          </a:p>
        </p:txBody>
      </p:sp>
      <p:grpSp>
        <p:nvGrpSpPr>
          <p:cNvPr id="111" name="Group 2"/>
          <p:cNvGrpSpPr/>
          <p:nvPr/>
        </p:nvGrpSpPr>
        <p:grpSpPr>
          <a:xfrm>
            <a:off x="274320" y="274320"/>
            <a:ext cx="11130840" cy="6492240"/>
            <a:chOff x="274320" y="274320"/>
            <a:chExt cx="11130840" cy="6492240"/>
          </a:xfrm>
        </p:grpSpPr>
        <p:sp>
          <p:nvSpPr>
            <p:cNvPr id="112" name="CustomShape 3"/>
            <p:cNvSpPr/>
            <p:nvPr/>
          </p:nvSpPr>
          <p:spPr>
            <a:xfrm>
              <a:off x="640080" y="1761480"/>
              <a:ext cx="10765080" cy="4456080"/>
            </a:xfrm>
            <a:prstGeom prst="rect">
              <a:avLst/>
            </a:prstGeom>
            <a:noFill/>
            <a:ln>
              <a:noFill/>
            </a:ln>
          </p:spPr>
          <p:style>
            <a:lnRef idx="0"/>
            <a:fillRef idx="0"/>
            <a:effectRef idx="0"/>
            <a:fontRef idx="minor"/>
          </p:style>
        </p:sp>
        <p:sp>
          <p:nvSpPr>
            <p:cNvPr id="113" name="CustomShape 4"/>
            <p:cNvSpPr/>
            <p:nvPr/>
          </p:nvSpPr>
          <p:spPr>
            <a:xfrm>
              <a:off x="4781520" y="3094560"/>
              <a:ext cx="164520" cy="505080"/>
            </a:xfrm>
            <a:custGeom>
              <a:avLst/>
              <a:gdLst/>
              <a:ahLst/>
              <a:rect l="l" t="t" r="r" b="b"/>
              <a:pathLst>
                <a:path w="164859" h="505568">
                  <a:moveTo>
                    <a:pt x="0" y="0"/>
                  </a:moveTo>
                  <a:lnTo>
                    <a:pt x="0" y="505568"/>
                  </a:lnTo>
                  <a:lnTo>
                    <a:pt x="164859" y="505568"/>
                  </a:lnTo>
                </a:path>
              </a:pathLst>
            </a:custGeom>
            <a:noFill/>
            <a:ln cap="rnd" w="19080">
              <a:solidFill>
                <a:srgbClr val="d45910"/>
              </a:solidFill>
              <a:miter/>
            </a:ln>
          </p:spPr>
          <p:style>
            <a:lnRef idx="0"/>
            <a:fillRef idx="0"/>
            <a:effectRef idx="0"/>
            <a:fontRef idx="minor"/>
          </p:style>
        </p:sp>
        <p:sp>
          <p:nvSpPr>
            <p:cNvPr id="114" name="CustomShape 5"/>
            <p:cNvSpPr/>
            <p:nvPr/>
          </p:nvSpPr>
          <p:spPr>
            <a:xfrm>
              <a:off x="4662000" y="27432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Tests</a:t>
              </a:r>
              <a:endParaRPr b="0" lang="en-US" sz="1200" spc="-1" strike="noStrike">
                <a:latin typeface="Arial"/>
              </a:endParaRPr>
            </a:p>
          </p:txBody>
        </p:sp>
        <p:sp>
          <p:nvSpPr>
            <p:cNvPr id="115" name="CustomShape 6"/>
            <p:cNvSpPr/>
            <p:nvPr/>
          </p:nvSpPr>
          <p:spPr>
            <a:xfrm>
              <a:off x="3017520" y="27432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Test Data</a:t>
              </a:r>
              <a:endParaRPr b="0" lang="en-US" sz="1200" spc="-1" strike="noStrike">
                <a:latin typeface="Arial"/>
              </a:endParaRPr>
            </a:p>
          </p:txBody>
        </p:sp>
        <p:sp>
          <p:nvSpPr>
            <p:cNvPr id="116" name="CustomShape 7"/>
            <p:cNvSpPr/>
            <p:nvPr/>
          </p:nvSpPr>
          <p:spPr>
            <a:xfrm>
              <a:off x="274320" y="274320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Trace</a:t>
              </a:r>
              <a:endParaRPr b="0" lang="en-US" sz="1200" spc="-1" strike="noStrike">
                <a:latin typeface="Arial"/>
              </a:endParaRPr>
            </a:p>
          </p:txBody>
        </p:sp>
        <p:sp>
          <p:nvSpPr>
            <p:cNvPr id="117" name="CustomShape 8"/>
            <p:cNvSpPr/>
            <p:nvPr/>
          </p:nvSpPr>
          <p:spPr>
            <a:xfrm>
              <a:off x="274320" y="347472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Har</a:t>
              </a:r>
              <a:endParaRPr b="0" lang="en-US" sz="1200" spc="-1" strike="noStrike">
                <a:latin typeface="Arial"/>
              </a:endParaRPr>
            </a:p>
          </p:txBody>
        </p:sp>
        <p:sp>
          <p:nvSpPr>
            <p:cNvPr id="118" name="CustomShape 9"/>
            <p:cNvSpPr/>
            <p:nvPr/>
          </p:nvSpPr>
          <p:spPr>
            <a:xfrm>
              <a:off x="274320" y="420624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Videos</a:t>
              </a:r>
              <a:endParaRPr b="0" lang="en-US" sz="1200" spc="-1" strike="noStrike">
                <a:latin typeface="Arial"/>
              </a:endParaRPr>
            </a:p>
          </p:txBody>
        </p:sp>
        <p:sp>
          <p:nvSpPr>
            <p:cNvPr id="119" name="CustomShape 10"/>
            <p:cNvSpPr/>
            <p:nvPr/>
          </p:nvSpPr>
          <p:spPr>
            <a:xfrm>
              <a:off x="274320" y="493704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Coverage</a:t>
              </a:r>
              <a:endParaRPr b="0" lang="en-US" sz="1200" spc="-1" strike="noStrike">
                <a:latin typeface="Arial"/>
              </a:endParaRPr>
            </a:p>
          </p:txBody>
        </p:sp>
        <p:sp>
          <p:nvSpPr>
            <p:cNvPr id="120" name="CustomShape 11"/>
            <p:cNvSpPr/>
            <p:nvPr/>
          </p:nvSpPr>
          <p:spPr>
            <a:xfrm>
              <a:off x="4663440" y="118872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Global Objects</a:t>
              </a:r>
              <a:endParaRPr b="0" lang="en-US" sz="1200" spc="-1" strike="noStrike">
                <a:latin typeface="Arial"/>
              </a:endParaRPr>
            </a:p>
          </p:txBody>
        </p:sp>
        <p:sp>
          <p:nvSpPr>
            <p:cNvPr id="121" name="CustomShape 12"/>
            <p:cNvSpPr/>
            <p:nvPr/>
          </p:nvSpPr>
          <p:spPr>
            <a:xfrm>
              <a:off x="3107520" y="402300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IN" sz="1200" spc="-1" strike="noStrike">
                  <a:solidFill>
                    <a:srgbClr val="ffffff"/>
                  </a:solidFill>
                  <a:latin typeface="Arial"/>
                  <a:ea typeface="DejaVu Sans"/>
                </a:rPr>
                <a:t>Browser</a:t>
              </a:r>
              <a:endParaRPr b="0" lang="en-US" sz="1200" spc="-1" strike="noStrike">
                <a:latin typeface="Arial"/>
              </a:endParaRPr>
            </a:p>
          </p:txBody>
        </p:sp>
        <p:sp>
          <p:nvSpPr>
            <p:cNvPr id="122" name="CustomShape 13"/>
            <p:cNvSpPr/>
            <p:nvPr/>
          </p:nvSpPr>
          <p:spPr>
            <a:xfrm>
              <a:off x="4754880" y="402300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IN" sz="1200" spc="-1" strike="noStrike">
                  <a:solidFill>
                    <a:srgbClr val="ffffff"/>
                  </a:solidFill>
                  <a:latin typeface="Arial"/>
                  <a:ea typeface="DejaVu Sans"/>
                </a:rPr>
                <a:t>Contexts</a:t>
              </a:r>
              <a:endParaRPr b="0" lang="en-US" sz="1200" spc="-1" strike="noStrike">
                <a:latin typeface="Arial"/>
              </a:endParaRPr>
            </a:p>
          </p:txBody>
        </p:sp>
        <p:sp>
          <p:nvSpPr>
            <p:cNvPr id="123" name="CustomShape 14"/>
            <p:cNvSpPr/>
            <p:nvPr/>
          </p:nvSpPr>
          <p:spPr>
            <a:xfrm>
              <a:off x="274320" y="201168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HTML/XML</a:t>
              </a:r>
              <a:endParaRPr b="0" lang="en-US" sz="1200" spc="-1" strike="noStrike">
                <a:latin typeface="Arial"/>
              </a:endParaRPr>
            </a:p>
          </p:txBody>
        </p:sp>
        <p:sp>
          <p:nvSpPr>
            <p:cNvPr id="124" name="CustomShape 15"/>
            <p:cNvSpPr/>
            <p:nvPr/>
          </p:nvSpPr>
          <p:spPr>
            <a:xfrm>
              <a:off x="4662000" y="210312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Test Env SetUp</a:t>
              </a:r>
              <a:endParaRPr b="0" lang="en-US" sz="1200" spc="-1" strike="noStrike">
                <a:latin typeface="Arial"/>
              </a:endParaRPr>
            </a:p>
          </p:txBody>
        </p:sp>
        <p:sp>
          <p:nvSpPr>
            <p:cNvPr id="125" name="CustomShape 16"/>
            <p:cNvSpPr/>
            <p:nvPr/>
          </p:nvSpPr>
          <p:spPr>
            <a:xfrm>
              <a:off x="4468680" y="4911120"/>
              <a:ext cx="248076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Playwright</a:t>
              </a:r>
              <a:endParaRPr b="0" lang="en-US" sz="1200" spc="-1" strike="noStrike">
                <a:latin typeface="Arial"/>
              </a:endParaRPr>
            </a:p>
          </p:txBody>
        </p:sp>
        <p:sp>
          <p:nvSpPr>
            <p:cNvPr id="126" name="CustomShape 17"/>
            <p:cNvSpPr/>
            <p:nvPr/>
          </p:nvSpPr>
          <p:spPr>
            <a:xfrm>
              <a:off x="6309360" y="40233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Page </a:t>
              </a:r>
              <a:endParaRPr b="0" lang="en-US" sz="1200" spc="-1" strike="noStrike">
                <a:latin typeface="Arial"/>
              </a:endParaRPr>
            </a:p>
          </p:txBody>
        </p:sp>
        <p:sp>
          <p:nvSpPr>
            <p:cNvPr id="127" name="CustomShape 18"/>
            <p:cNvSpPr/>
            <p:nvPr/>
          </p:nvSpPr>
          <p:spPr>
            <a:xfrm>
              <a:off x="3108960" y="49377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IN" sz="1200" spc="-1" strike="noStrike">
                  <a:solidFill>
                    <a:srgbClr val="ffffff"/>
                  </a:solidFill>
                  <a:latin typeface="Arial"/>
                  <a:ea typeface="DejaVu Sans"/>
                </a:rPr>
                <a:t>Playwright Config</a:t>
              </a:r>
              <a:endParaRPr b="0" lang="en-US" sz="1200" spc="-1" strike="noStrike">
                <a:latin typeface="Arial"/>
              </a:endParaRPr>
            </a:p>
          </p:txBody>
        </p:sp>
        <p:sp>
          <p:nvSpPr>
            <p:cNvPr id="128" name="CustomShape 19"/>
            <p:cNvSpPr/>
            <p:nvPr/>
          </p:nvSpPr>
          <p:spPr>
            <a:xfrm>
              <a:off x="4662000" y="30171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Page Objects</a:t>
              </a:r>
              <a:endParaRPr b="0" lang="en-US" sz="1200" spc="-1" strike="noStrike">
                <a:latin typeface="Arial"/>
              </a:endParaRPr>
            </a:p>
          </p:txBody>
        </p:sp>
        <p:sp>
          <p:nvSpPr>
            <p:cNvPr id="129" name="CustomShape 20"/>
            <p:cNvSpPr/>
            <p:nvPr/>
          </p:nvSpPr>
          <p:spPr>
            <a:xfrm>
              <a:off x="6309360" y="30171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Common Methods</a:t>
              </a:r>
              <a:endParaRPr b="0" lang="en-US" sz="1200" spc="-1" strike="noStrike">
                <a:latin typeface="Arial"/>
              </a:endParaRPr>
            </a:p>
          </p:txBody>
        </p:sp>
        <p:sp>
          <p:nvSpPr>
            <p:cNvPr id="130" name="CustomShape 21"/>
            <p:cNvSpPr/>
            <p:nvPr/>
          </p:nvSpPr>
          <p:spPr>
            <a:xfrm>
              <a:off x="4753440" y="5460120"/>
              <a:ext cx="1647360" cy="39204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jest</a:t>
              </a:r>
              <a:endParaRPr b="0" lang="en-US" sz="1200" spc="-1" strike="noStrike">
                <a:latin typeface="Arial"/>
              </a:endParaRPr>
            </a:p>
          </p:txBody>
        </p:sp>
        <p:sp>
          <p:nvSpPr>
            <p:cNvPr id="131" name="CustomShape 22"/>
            <p:cNvSpPr/>
            <p:nvPr/>
          </p:nvSpPr>
          <p:spPr>
            <a:xfrm>
              <a:off x="8229600" y="53031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Jest Config</a:t>
              </a:r>
              <a:endParaRPr b="0" lang="en-US" sz="1200" spc="-1" strike="noStrike">
                <a:latin typeface="Arial"/>
              </a:endParaRPr>
            </a:p>
          </p:txBody>
        </p:sp>
        <p:sp>
          <p:nvSpPr>
            <p:cNvPr id="132" name="CustomShape 23"/>
            <p:cNvSpPr/>
            <p:nvPr/>
          </p:nvSpPr>
          <p:spPr>
            <a:xfrm>
              <a:off x="3107520" y="30171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Helpers</a:t>
              </a:r>
              <a:endParaRPr b="0" lang="en-US" sz="1200" spc="-1" strike="noStrike">
                <a:latin typeface="Arial"/>
              </a:endParaRPr>
            </a:p>
          </p:txBody>
        </p:sp>
        <p:sp>
          <p:nvSpPr>
            <p:cNvPr id="133" name="CustomShape 24"/>
            <p:cNvSpPr/>
            <p:nvPr/>
          </p:nvSpPr>
          <p:spPr>
            <a:xfrm>
              <a:off x="5029200" y="621756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Reports</a:t>
              </a:r>
              <a:endParaRPr b="0" lang="en-US" sz="1200" spc="-1" strike="noStrike">
                <a:latin typeface="Arial"/>
              </a:endParaRPr>
            </a:p>
          </p:txBody>
        </p:sp>
        <p:sp>
          <p:nvSpPr>
            <p:cNvPr id="134" name="CustomShape 25"/>
            <p:cNvSpPr/>
            <p:nvPr/>
          </p:nvSpPr>
          <p:spPr>
            <a:xfrm>
              <a:off x="274320" y="5669280"/>
              <a:ext cx="1098720" cy="549000"/>
            </a:xfrm>
            <a:prstGeom prst="rect">
              <a:avLst/>
            </a:prstGeom>
            <a:solidFill>
              <a:srgbClr val="ea6312"/>
            </a:solidFill>
            <a:ln cap="rnd" w="19080">
              <a:solidFill>
                <a:srgbClr val="ffffff"/>
              </a:solidFill>
              <a:miter/>
            </a:ln>
          </p:spPr>
          <p:style>
            <a:lnRef idx="0"/>
            <a:fillRef idx="0"/>
            <a:effectRef idx="0"/>
            <a:fontRef idx="minor"/>
          </p:style>
          <p:txBody>
            <a:bodyPr lIns="7560" rIns="7560" tIns="7560" bIns="7560" anchor="ctr">
              <a:noAutofit/>
            </a:bodyPr>
            <a:p>
              <a:pPr algn="ctr">
                <a:lnSpc>
                  <a:spcPct val="90000"/>
                </a:lnSpc>
                <a:spcAft>
                  <a:spcPts val="420"/>
                </a:spcAft>
                <a:tabLst>
                  <a:tab algn="l" pos="0"/>
                </a:tabLst>
              </a:pPr>
              <a:r>
                <a:rPr b="0" lang="en-US" sz="1200" spc="-1" strike="noStrike">
                  <a:solidFill>
                    <a:srgbClr val="ffffff"/>
                  </a:solidFill>
                  <a:latin typeface="Arial"/>
                  <a:ea typeface="DejaVu Sans"/>
                </a:rPr>
                <a:t>Logs/OrderIds</a:t>
              </a:r>
              <a:endParaRPr b="0" lang="en-US" sz="1200" spc="-1" strike="noStrike">
                <a:latin typeface="Arial"/>
              </a:endParaRPr>
            </a:p>
          </p:txBody>
        </p:sp>
        <p:sp>
          <p:nvSpPr>
            <p:cNvPr id="135" name="Line 26"/>
            <p:cNvSpPr/>
            <p:nvPr/>
          </p:nvSpPr>
          <p:spPr>
            <a:xfrm>
              <a:off x="5760720" y="548640"/>
              <a:ext cx="2834640" cy="0"/>
            </a:xfrm>
            <a:prstGeom prst="line">
              <a:avLst/>
            </a:prstGeom>
            <a:ln>
              <a:solidFill>
                <a:srgbClr val="ff8000"/>
              </a:solidFill>
            </a:ln>
          </p:spPr>
          <p:style>
            <a:lnRef idx="0"/>
            <a:fillRef idx="0"/>
            <a:effectRef idx="0"/>
            <a:fontRef idx="minor"/>
          </p:style>
        </p:sp>
        <p:sp>
          <p:nvSpPr>
            <p:cNvPr id="136" name="Line 27"/>
            <p:cNvSpPr/>
            <p:nvPr/>
          </p:nvSpPr>
          <p:spPr>
            <a:xfrm>
              <a:off x="8595360" y="457200"/>
              <a:ext cx="0" cy="4845960"/>
            </a:xfrm>
            <a:prstGeom prst="line">
              <a:avLst/>
            </a:prstGeom>
            <a:ln>
              <a:solidFill>
                <a:srgbClr val="ff8000"/>
              </a:solidFill>
              <a:tailEnd len="med" type="triangle" w="med"/>
            </a:ln>
          </p:spPr>
          <p:style>
            <a:lnRef idx="0"/>
            <a:fillRef idx="0"/>
            <a:effectRef idx="0"/>
            <a:fontRef idx="minor"/>
          </p:style>
        </p:sp>
        <p:sp>
          <p:nvSpPr>
            <p:cNvPr id="137" name="Line 28"/>
            <p:cNvSpPr/>
            <p:nvPr/>
          </p:nvSpPr>
          <p:spPr>
            <a:xfrm>
              <a:off x="4116240" y="548640"/>
              <a:ext cx="545760" cy="0"/>
            </a:xfrm>
            <a:prstGeom prst="line">
              <a:avLst/>
            </a:prstGeom>
            <a:ln>
              <a:solidFill>
                <a:srgbClr val="ff8000"/>
              </a:solidFill>
              <a:tailEnd len="med" type="triangle" w="med"/>
            </a:ln>
          </p:spPr>
          <p:style>
            <a:lnRef idx="0"/>
            <a:fillRef idx="0"/>
            <a:effectRef idx="0"/>
            <a:fontRef idx="minor"/>
          </p:style>
        </p:sp>
        <p:sp>
          <p:nvSpPr>
            <p:cNvPr id="138" name="Line 29"/>
            <p:cNvSpPr/>
            <p:nvPr/>
          </p:nvSpPr>
          <p:spPr>
            <a:xfrm flipV="1">
              <a:off x="5212080" y="823320"/>
              <a:ext cx="0" cy="365400"/>
            </a:xfrm>
            <a:prstGeom prst="line">
              <a:avLst/>
            </a:prstGeom>
            <a:ln>
              <a:solidFill>
                <a:srgbClr val="ff8000"/>
              </a:solidFill>
              <a:tailEnd len="med" type="triangle" w="med"/>
            </a:ln>
          </p:spPr>
          <p:style>
            <a:lnRef idx="0"/>
            <a:fillRef idx="0"/>
            <a:effectRef idx="0"/>
            <a:fontRef idx="minor"/>
          </p:style>
        </p:sp>
        <p:sp>
          <p:nvSpPr>
            <p:cNvPr id="139" name="Line 30"/>
            <p:cNvSpPr/>
            <p:nvPr/>
          </p:nvSpPr>
          <p:spPr>
            <a:xfrm flipV="1">
              <a:off x="5212080" y="1737720"/>
              <a:ext cx="0" cy="341640"/>
            </a:xfrm>
            <a:prstGeom prst="line">
              <a:avLst/>
            </a:prstGeom>
            <a:ln>
              <a:solidFill>
                <a:srgbClr val="ff8000"/>
              </a:solidFill>
              <a:tailEnd len="med" type="triangle" w="med"/>
            </a:ln>
          </p:spPr>
          <p:style>
            <a:lnRef idx="0"/>
            <a:fillRef idx="0"/>
            <a:effectRef idx="0"/>
            <a:fontRef idx="minor"/>
          </p:style>
        </p:sp>
        <p:sp>
          <p:nvSpPr>
            <p:cNvPr id="140" name="Line 31"/>
            <p:cNvSpPr/>
            <p:nvPr/>
          </p:nvSpPr>
          <p:spPr>
            <a:xfrm flipV="1">
              <a:off x="5212080" y="2652120"/>
              <a:ext cx="0" cy="365040"/>
            </a:xfrm>
            <a:prstGeom prst="line">
              <a:avLst/>
            </a:prstGeom>
            <a:ln>
              <a:solidFill>
                <a:srgbClr val="ff8000"/>
              </a:solidFill>
              <a:tailEnd len="med" type="triangle" w="med"/>
            </a:ln>
          </p:spPr>
          <p:style>
            <a:lnRef idx="0"/>
            <a:fillRef idx="0"/>
            <a:effectRef idx="0"/>
            <a:fontRef idx="minor"/>
          </p:style>
        </p:sp>
        <p:sp>
          <p:nvSpPr>
            <p:cNvPr id="141" name="Line 32"/>
            <p:cNvSpPr/>
            <p:nvPr/>
          </p:nvSpPr>
          <p:spPr>
            <a:xfrm flipH="1">
              <a:off x="5760720" y="3291840"/>
              <a:ext cx="548640" cy="0"/>
            </a:xfrm>
            <a:prstGeom prst="line">
              <a:avLst/>
            </a:prstGeom>
            <a:ln>
              <a:solidFill>
                <a:srgbClr val="ff8000"/>
              </a:solidFill>
              <a:tailEnd len="med" type="triangle" w="med"/>
            </a:ln>
          </p:spPr>
          <p:style>
            <a:lnRef idx="0"/>
            <a:fillRef idx="0"/>
            <a:effectRef idx="0"/>
            <a:fontRef idx="minor"/>
          </p:style>
        </p:sp>
        <p:sp>
          <p:nvSpPr>
            <p:cNvPr id="142" name="Line 33"/>
            <p:cNvSpPr/>
            <p:nvPr/>
          </p:nvSpPr>
          <p:spPr>
            <a:xfrm>
              <a:off x="4206240" y="3291840"/>
              <a:ext cx="455760" cy="0"/>
            </a:xfrm>
            <a:prstGeom prst="line">
              <a:avLst/>
            </a:prstGeom>
            <a:ln>
              <a:solidFill>
                <a:srgbClr val="ff8000"/>
              </a:solidFill>
              <a:tailEnd len="med" type="triangle" w="med"/>
            </a:ln>
          </p:spPr>
          <p:style>
            <a:lnRef idx="0"/>
            <a:fillRef idx="0"/>
            <a:effectRef idx="0"/>
            <a:fontRef idx="minor"/>
          </p:style>
        </p:sp>
        <p:sp>
          <p:nvSpPr>
            <p:cNvPr id="143" name="Line 34"/>
            <p:cNvSpPr/>
            <p:nvPr/>
          </p:nvSpPr>
          <p:spPr>
            <a:xfrm>
              <a:off x="4206240" y="4297680"/>
              <a:ext cx="548640" cy="0"/>
            </a:xfrm>
            <a:prstGeom prst="line">
              <a:avLst/>
            </a:prstGeom>
            <a:ln>
              <a:solidFill>
                <a:srgbClr val="ff8000"/>
              </a:solidFill>
              <a:tailEnd len="med" type="triangle" w="med"/>
            </a:ln>
          </p:spPr>
          <p:style>
            <a:lnRef idx="0"/>
            <a:fillRef idx="0"/>
            <a:effectRef idx="0"/>
            <a:fontRef idx="minor"/>
          </p:style>
        </p:sp>
        <p:sp>
          <p:nvSpPr>
            <p:cNvPr id="144" name="Line 35"/>
            <p:cNvSpPr/>
            <p:nvPr/>
          </p:nvSpPr>
          <p:spPr>
            <a:xfrm>
              <a:off x="5853600" y="4297680"/>
              <a:ext cx="455760" cy="0"/>
            </a:xfrm>
            <a:prstGeom prst="line">
              <a:avLst/>
            </a:prstGeom>
            <a:ln>
              <a:solidFill>
                <a:srgbClr val="ff8000"/>
              </a:solidFill>
              <a:tailEnd len="med" type="triangle" w="med"/>
            </a:ln>
          </p:spPr>
          <p:style>
            <a:lnRef idx="0"/>
            <a:fillRef idx="0"/>
            <a:effectRef idx="0"/>
            <a:fontRef idx="minor"/>
          </p:style>
        </p:sp>
        <p:sp>
          <p:nvSpPr>
            <p:cNvPr id="145" name="Line 36"/>
            <p:cNvSpPr/>
            <p:nvPr/>
          </p:nvSpPr>
          <p:spPr>
            <a:xfrm flipV="1">
              <a:off x="6858000" y="3566160"/>
              <a:ext cx="0" cy="457200"/>
            </a:xfrm>
            <a:prstGeom prst="line">
              <a:avLst/>
            </a:prstGeom>
            <a:ln>
              <a:solidFill>
                <a:srgbClr val="ff8000"/>
              </a:solidFill>
              <a:tailEnd len="med" type="triangle" w="med"/>
            </a:ln>
          </p:spPr>
          <p:style>
            <a:lnRef idx="0"/>
            <a:fillRef idx="0"/>
            <a:effectRef idx="0"/>
            <a:fontRef idx="minor"/>
          </p:style>
        </p:sp>
        <p:sp>
          <p:nvSpPr>
            <p:cNvPr id="146" name="Line 37"/>
            <p:cNvSpPr/>
            <p:nvPr/>
          </p:nvSpPr>
          <p:spPr>
            <a:xfrm>
              <a:off x="3657600" y="3840480"/>
              <a:ext cx="3200400" cy="0"/>
            </a:xfrm>
            <a:prstGeom prst="line">
              <a:avLst/>
            </a:prstGeom>
            <a:ln>
              <a:solidFill>
                <a:srgbClr val="ff8000"/>
              </a:solidFill>
            </a:ln>
          </p:spPr>
          <p:style>
            <a:lnRef idx="0"/>
            <a:fillRef idx="0"/>
            <a:effectRef idx="0"/>
            <a:fontRef idx="minor"/>
          </p:style>
        </p:sp>
        <p:sp>
          <p:nvSpPr>
            <p:cNvPr id="147" name="Line 38"/>
            <p:cNvSpPr/>
            <p:nvPr/>
          </p:nvSpPr>
          <p:spPr>
            <a:xfrm flipV="1">
              <a:off x="5212080" y="3566160"/>
              <a:ext cx="0" cy="274320"/>
            </a:xfrm>
            <a:prstGeom prst="line">
              <a:avLst/>
            </a:prstGeom>
            <a:ln>
              <a:solidFill>
                <a:srgbClr val="ff8000"/>
              </a:solidFill>
              <a:tailEnd len="med" type="triangle" w="med"/>
            </a:ln>
          </p:spPr>
          <p:style>
            <a:lnRef idx="0"/>
            <a:fillRef idx="0"/>
            <a:effectRef idx="0"/>
            <a:fontRef idx="minor"/>
          </p:style>
        </p:sp>
        <p:sp>
          <p:nvSpPr>
            <p:cNvPr id="148" name="Line 39"/>
            <p:cNvSpPr/>
            <p:nvPr/>
          </p:nvSpPr>
          <p:spPr>
            <a:xfrm flipV="1">
              <a:off x="3657600" y="3566160"/>
              <a:ext cx="0" cy="274320"/>
            </a:xfrm>
            <a:prstGeom prst="line">
              <a:avLst/>
            </a:prstGeom>
            <a:ln>
              <a:solidFill>
                <a:srgbClr val="ff8000"/>
              </a:solidFill>
              <a:tailEnd len="med" type="triangle" w="med"/>
            </a:ln>
          </p:spPr>
          <p:style>
            <a:lnRef idx="0"/>
            <a:fillRef idx="0"/>
            <a:effectRef idx="0"/>
            <a:fontRef idx="minor"/>
          </p:style>
        </p:sp>
        <p:sp>
          <p:nvSpPr>
            <p:cNvPr id="149" name="Line 40"/>
            <p:cNvSpPr/>
            <p:nvPr/>
          </p:nvSpPr>
          <p:spPr>
            <a:xfrm flipV="1">
              <a:off x="3657600" y="4572000"/>
              <a:ext cx="0" cy="182880"/>
            </a:xfrm>
            <a:prstGeom prst="line">
              <a:avLst/>
            </a:prstGeom>
            <a:ln>
              <a:solidFill>
                <a:srgbClr val="ff8000"/>
              </a:solidFill>
              <a:tailEnd len="med" type="triangle" w="med"/>
            </a:ln>
          </p:spPr>
          <p:style>
            <a:lnRef idx="0"/>
            <a:fillRef idx="0"/>
            <a:effectRef idx="0"/>
            <a:fontRef idx="minor"/>
          </p:style>
        </p:sp>
        <p:sp>
          <p:nvSpPr>
            <p:cNvPr id="150" name="Line 41"/>
            <p:cNvSpPr/>
            <p:nvPr/>
          </p:nvSpPr>
          <p:spPr>
            <a:xfrm>
              <a:off x="2011680" y="2286000"/>
              <a:ext cx="0" cy="4206240"/>
            </a:xfrm>
            <a:prstGeom prst="line">
              <a:avLst/>
            </a:prstGeom>
            <a:ln>
              <a:solidFill>
                <a:srgbClr val="ff8000"/>
              </a:solidFill>
            </a:ln>
          </p:spPr>
          <p:style>
            <a:lnRef idx="0"/>
            <a:fillRef idx="0"/>
            <a:effectRef idx="0"/>
            <a:fontRef idx="minor"/>
          </p:style>
        </p:sp>
        <p:sp>
          <p:nvSpPr>
            <p:cNvPr id="151" name="Line 42"/>
            <p:cNvSpPr/>
            <p:nvPr/>
          </p:nvSpPr>
          <p:spPr>
            <a:xfrm>
              <a:off x="2011680" y="6492240"/>
              <a:ext cx="3017520" cy="0"/>
            </a:xfrm>
            <a:prstGeom prst="line">
              <a:avLst/>
            </a:prstGeom>
            <a:ln>
              <a:solidFill>
                <a:srgbClr val="ff8000"/>
              </a:solidFill>
            </a:ln>
          </p:spPr>
          <p:style>
            <a:lnRef idx="0"/>
            <a:fillRef idx="0"/>
            <a:effectRef idx="0"/>
            <a:fontRef idx="minor"/>
          </p:style>
        </p:sp>
        <p:sp>
          <p:nvSpPr>
            <p:cNvPr id="152" name="Line 43"/>
            <p:cNvSpPr/>
            <p:nvPr/>
          </p:nvSpPr>
          <p:spPr>
            <a:xfrm flipH="1">
              <a:off x="1386360" y="2270160"/>
              <a:ext cx="638640" cy="0"/>
            </a:xfrm>
            <a:prstGeom prst="line">
              <a:avLst/>
            </a:prstGeom>
            <a:ln>
              <a:solidFill>
                <a:srgbClr val="ff8000"/>
              </a:solidFill>
              <a:tailEnd len="med" type="triangle" w="med"/>
            </a:ln>
          </p:spPr>
          <p:style>
            <a:lnRef idx="0"/>
            <a:fillRef idx="0"/>
            <a:effectRef idx="0"/>
            <a:fontRef idx="minor"/>
          </p:style>
        </p:sp>
        <p:sp>
          <p:nvSpPr>
            <p:cNvPr id="153" name="Line 44"/>
            <p:cNvSpPr/>
            <p:nvPr/>
          </p:nvSpPr>
          <p:spPr>
            <a:xfrm flipH="1">
              <a:off x="1373040" y="3108960"/>
              <a:ext cx="638640" cy="0"/>
            </a:xfrm>
            <a:prstGeom prst="line">
              <a:avLst/>
            </a:prstGeom>
            <a:ln>
              <a:solidFill>
                <a:srgbClr val="ff8000"/>
              </a:solidFill>
              <a:tailEnd len="med" type="triangle" w="med"/>
            </a:ln>
          </p:spPr>
          <p:style>
            <a:lnRef idx="0"/>
            <a:fillRef idx="0"/>
            <a:effectRef idx="0"/>
            <a:fontRef idx="minor"/>
          </p:style>
        </p:sp>
        <p:sp>
          <p:nvSpPr>
            <p:cNvPr id="154" name="Line 45"/>
            <p:cNvSpPr/>
            <p:nvPr/>
          </p:nvSpPr>
          <p:spPr>
            <a:xfrm flipH="1">
              <a:off x="1373040" y="3749040"/>
              <a:ext cx="638640" cy="0"/>
            </a:xfrm>
            <a:prstGeom prst="line">
              <a:avLst/>
            </a:prstGeom>
            <a:ln>
              <a:solidFill>
                <a:srgbClr val="ff8000"/>
              </a:solidFill>
              <a:tailEnd len="med" type="triangle" w="med"/>
            </a:ln>
          </p:spPr>
          <p:style>
            <a:lnRef idx="0"/>
            <a:fillRef idx="0"/>
            <a:effectRef idx="0"/>
            <a:fontRef idx="minor"/>
          </p:style>
        </p:sp>
        <p:sp>
          <p:nvSpPr>
            <p:cNvPr id="155" name="Line 46"/>
            <p:cNvSpPr/>
            <p:nvPr/>
          </p:nvSpPr>
          <p:spPr>
            <a:xfrm flipH="1">
              <a:off x="1373040" y="4480560"/>
              <a:ext cx="638640" cy="0"/>
            </a:xfrm>
            <a:prstGeom prst="line">
              <a:avLst/>
            </a:prstGeom>
            <a:ln>
              <a:solidFill>
                <a:srgbClr val="ff8000"/>
              </a:solidFill>
              <a:tailEnd len="med" type="triangle" w="med"/>
            </a:ln>
          </p:spPr>
          <p:style>
            <a:lnRef idx="0"/>
            <a:fillRef idx="0"/>
            <a:effectRef idx="0"/>
            <a:fontRef idx="minor"/>
          </p:style>
        </p:sp>
        <p:sp>
          <p:nvSpPr>
            <p:cNvPr id="156" name="Line 47"/>
            <p:cNvSpPr/>
            <p:nvPr/>
          </p:nvSpPr>
          <p:spPr>
            <a:xfrm flipH="1">
              <a:off x="1373040" y="5303520"/>
              <a:ext cx="638640" cy="0"/>
            </a:xfrm>
            <a:prstGeom prst="line">
              <a:avLst/>
            </a:prstGeom>
            <a:ln>
              <a:solidFill>
                <a:srgbClr val="ff8000"/>
              </a:solidFill>
              <a:tailEnd len="med" type="triangle" w="med"/>
            </a:ln>
          </p:spPr>
          <p:style>
            <a:lnRef idx="0"/>
            <a:fillRef idx="0"/>
            <a:effectRef idx="0"/>
            <a:fontRef idx="minor"/>
          </p:style>
        </p:sp>
        <p:sp>
          <p:nvSpPr>
            <p:cNvPr id="157" name="Line 48"/>
            <p:cNvSpPr/>
            <p:nvPr/>
          </p:nvSpPr>
          <p:spPr>
            <a:xfrm flipH="1">
              <a:off x="1373040" y="5943600"/>
              <a:ext cx="638640" cy="0"/>
            </a:xfrm>
            <a:prstGeom prst="line">
              <a:avLst/>
            </a:prstGeom>
            <a:ln>
              <a:solidFill>
                <a:srgbClr val="ff8000"/>
              </a:solidFill>
              <a:tailEnd len="med" type="triangle" w="med"/>
            </a:ln>
          </p:spPr>
          <p:style>
            <a:lnRef idx="0"/>
            <a:fillRef idx="0"/>
            <a:effectRef idx="0"/>
            <a:fontRef idx="minor"/>
          </p:style>
        </p:sp>
        <p:sp>
          <p:nvSpPr>
            <p:cNvPr id="158" name="Line 49"/>
            <p:cNvSpPr/>
            <p:nvPr/>
          </p:nvSpPr>
          <p:spPr>
            <a:xfrm>
              <a:off x="5486400" y="5852160"/>
              <a:ext cx="0" cy="365400"/>
            </a:xfrm>
            <a:prstGeom prst="line">
              <a:avLst/>
            </a:prstGeom>
            <a:ln>
              <a:solidFill>
                <a:srgbClr val="ff8000"/>
              </a:solidFill>
              <a:tailEnd len="med" type="triangle" w="med"/>
            </a:ln>
          </p:spPr>
          <p:style>
            <a:lnRef idx="0"/>
            <a:fillRef idx="0"/>
            <a:effectRef idx="0"/>
            <a:fontRef idx="minor"/>
          </p:style>
        </p:sp>
        <p:sp>
          <p:nvSpPr>
            <p:cNvPr id="159" name="Line 50"/>
            <p:cNvSpPr/>
            <p:nvPr/>
          </p:nvSpPr>
          <p:spPr>
            <a:xfrm>
              <a:off x="3657600" y="5486760"/>
              <a:ext cx="0" cy="548280"/>
            </a:xfrm>
            <a:prstGeom prst="line">
              <a:avLst/>
            </a:prstGeom>
            <a:ln>
              <a:solidFill>
                <a:srgbClr val="ff8000"/>
              </a:solidFill>
            </a:ln>
          </p:spPr>
          <p:style>
            <a:lnRef idx="0"/>
            <a:fillRef idx="0"/>
            <a:effectRef idx="0"/>
            <a:fontRef idx="minor"/>
          </p:style>
        </p:sp>
        <p:sp>
          <p:nvSpPr>
            <p:cNvPr id="160" name="Line 51"/>
            <p:cNvSpPr/>
            <p:nvPr/>
          </p:nvSpPr>
          <p:spPr>
            <a:xfrm flipH="1">
              <a:off x="6400800" y="5669280"/>
              <a:ext cx="1828800" cy="0"/>
            </a:xfrm>
            <a:prstGeom prst="line">
              <a:avLst/>
            </a:prstGeom>
            <a:ln>
              <a:solidFill>
                <a:srgbClr val="ff8000"/>
              </a:solidFill>
              <a:tailEnd len="med" type="triangle" w="med"/>
            </a:ln>
          </p:spPr>
          <p:style>
            <a:lnRef idx="0"/>
            <a:fillRef idx="0"/>
            <a:effectRef idx="0"/>
            <a:fontRef idx="minor"/>
          </p:style>
        </p:sp>
        <p:sp>
          <p:nvSpPr>
            <p:cNvPr id="161" name="Line 52"/>
            <p:cNvSpPr/>
            <p:nvPr/>
          </p:nvSpPr>
          <p:spPr>
            <a:xfrm>
              <a:off x="6858000" y="2377440"/>
              <a:ext cx="0" cy="639720"/>
            </a:xfrm>
            <a:prstGeom prst="line">
              <a:avLst/>
            </a:prstGeom>
            <a:ln>
              <a:solidFill>
                <a:srgbClr val="ff8000"/>
              </a:solidFill>
            </a:ln>
          </p:spPr>
          <p:style>
            <a:lnRef idx="0"/>
            <a:fillRef idx="0"/>
            <a:effectRef idx="0"/>
            <a:fontRef idx="minor"/>
          </p:style>
        </p:sp>
        <p:sp>
          <p:nvSpPr>
            <p:cNvPr id="162" name="Line 53"/>
            <p:cNvSpPr/>
            <p:nvPr/>
          </p:nvSpPr>
          <p:spPr>
            <a:xfrm flipH="1">
              <a:off x="5760720" y="2377440"/>
              <a:ext cx="1097280" cy="0"/>
            </a:xfrm>
            <a:prstGeom prst="line">
              <a:avLst/>
            </a:prstGeom>
            <a:ln>
              <a:solidFill>
                <a:srgbClr val="ff8000"/>
              </a:solidFill>
              <a:tailEnd len="med" type="triangle" w="med"/>
            </a:ln>
          </p:spPr>
          <p:style>
            <a:lnRef idx="0"/>
            <a:fillRef idx="0"/>
            <a:effectRef idx="0"/>
            <a:fontRef idx="minor"/>
          </p:style>
        </p:sp>
        <p:sp>
          <p:nvSpPr>
            <p:cNvPr id="163" name="Line 54"/>
            <p:cNvSpPr/>
            <p:nvPr/>
          </p:nvSpPr>
          <p:spPr>
            <a:xfrm>
              <a:off x="3657600" y="2377440"/>
              <a:ext cx="0" cy="639720"/>
            </a:xfrm>
            <a:prstGeom prst="line">
              <a:avLst/>
            </a:prstGeom>
            <a:ln>
              <a:solidFill>
                <a:srgbClr val="ff8000"/>
              </a:solidFill>
            </a:ln>
          </p:spPr>
          <p:style>
            <a:lnRef idx="0"/>
            <a:fillRef idx="0"/>
            <a:effectRef idx="0"/>
            <a:fontRef idx="minor"/>
          </p:style>
        </p:sp>
        <p:sp>
          <p:nvSpPr>
            <p:cNvPr id="164" name="Line 55"/>
            <p:cNvSpPr/>
            <p:nvPr/>
          </p:nvSpPr>
          <p:spPr>
            <a:xfrm>
              <a:off x="3657600" y="2377440"/>
              <a:ext cx="1004400" cy="0"/>
            </a:xfrm>
            <a:prstGeom prst="line">
              <a:avLst/>
            </a:prstGeom>
            <a:ln>
              <a:solidFill>
                <a:srgbClr val="ff8000"/>
              </a:solidFill>
              <a:tailEnd len="med" type="triangle" w="med"/>
            </a:ln>
          </p:spPr>
          <p:style>
            <a:lnRef idx="0"/>
            <a:fillRef idx="0"/>
            <a:effectRef idx="0"/>
            <a:fontRef idx="minor"/>
          </p:style>
        </p:sp>
        <p:sp>
          <p:nvSpPr>
            <p:cNvPr id="165" name="Line 56"/>
            <p:cNvSpPr/>
            <p:nvPr/>
          </p:nvSpPr>
          <p:spPr>
            <a:xfrm>
              <a:off x="3657600" y="6035040"/>
              <a:ext cx="5029200" cy="0"/>
            </a:xfrm>
            <a:prstGeom prst="line">
              <a:avLst/>
            </a:prstGeom>
            <a:ln>
              <a:solidFill>
                <a:srgbClr val="ff8000"/>
              </a:solidFill>
            </a:ln>
          </p:spPr>
          <p:style>
            <a:lnRef idx="0"/>
            <a:fillRef idx="0"/>
            <a:effectRef idx="0"/>
            <a:fontRef idx="minor"/>
          </p:style>
        </p:sp>
        <p:sp>
          <p:nvSpPr>
            <p:cNvPr id="166" name="Line 57"/>
            <p:cNvSpPr/>
            <p:nvPr/>
          </p:nvSpPr>
          <p:spPr>
            <a:xfrm flipV="1">
              <a:off x="8686800" y="5852160"/>
              <a:ext cx="0" cy="182880"/>
            </a:xfrm>
            <a:prstGeom prst="line">
              <a:avLst/>
            </a:prstGeom>
            <a:ln>
              <a:solidFill>
                <a:srgbClr val="ff8000"/>
              </a:solidFill>
              <a:tailEnd len="med" type="triangle" w="med"/>
            </a:ln>
          </p:spPr>
          <p:style>
            <a:lnRef idx="0"/>
            <a:fillRef idx="0"/>
            <a:effectRef idx="0"/>
            <a:fontRef idx="minor"/>
          </p:style>
        </p:sp>
        <p:sp>
          <p:nvSpPr>
            <p:cNvPr id="167" name="Line 58"/>
            <p:cNvSpPr/>
            <p:nvPr/>
          </p:nvSpPr>
          <p:spPr>
            <a:xfrm flipV="1">
              <a:off x="3657600" y="4754880"/>
              <a:ext cx="0" cy="182880"/>
            </a:xfrm>
            <a:prstGeom prst="line">
              <a:avLst/>
            </a:prstGeom>
            <a:ln>
              <a:solidFill>
                <a:srgbClr val="ff8000"/>
              </a:solidFill>
            </a:ln>
          </p:spPr>
          <p:style>
            <a:lnRef idx="0"/>
            <a:fillRef idx="0"/>
            <a:effectRef idx="0"/>
            <a:fontRef idx="minor"/>
          </p:style>
        </p:sp>
        <p:sp>
          <p:nvSpPr>
            <p:cNvPr id="168" name="Line 59"/>
            <p:cNvSpPr/>
            <p:nvPr/>
          </p:nvSpPr>
          <p:spPr>
            <a:xfrm>
              <a:off x="4207680" y="5212080"/>
              <a:ext cx="261000" cy="0"/>
            </a:xfrm>
            <a:prstGeom prst="line">
              <a:avLst/>
            </a:prstGeom>
            <a:ln>
              <a:solidFill>
                <a:srgbClr val="ff8000"/>
              </a:solid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69" name="Picture 69" descr=""/>
          <p:cNvPicPr/>
          <p:nvPr/>
        </p:nvPicPr>
        <p:blipFill>
          <a:blip r:embed="rId2"/>
          <a:srcRect l="3610" t="0" r="0" b="0"/>
          <a:stretch/>
        </p:blipFill>
        <p:spPr>
          <a:xfrm>
            <a:off x="0" y="2669760"/>
            <a:ext cx="4035600" cy="4186800"/>
          </a:xfrm>
          <a:prstGeom prst="rect">
            <a:avLst/>
          </a:prstGeom>
          <a:ln>
            <a:noFill/>
          </a:ln>
        </p:spPr>
      </p:pic>
      <p:pic>
        <p:nvPicPr>
          <p:cNvPr id="170" name="Picture 71" descr=""/>
          <p:cNvPicPr/>
          <p:nvPr/>
        </p:nvPicPr>
        <p:blipFill>
          <a:blip r:embed="rId3"/>
          <a:srcRect l="35647" t="0" r="0" b="0"/>
          <a:stretch/>
        </p:blipFill>
        <p:spPr>
          <a:xfrm>
            <a:off x="0" y="2892240"/>
            <a:ext cx="1521000" cy="2364120"/>
          </a:xfrm>
          <a:prstGeom prst="rect">
            <a:avLst/>
          </a:prstGeom>
          <a:ln>
            <a:noFill/>
          </a:ln>
        </p:spPr>
      </p:pic>
      <p:sp>
        <p:nvSpPr>
          <p:cNvPr id="171" name="CustomShape 1"/>
          <p:cNvSpPr/>
          <p:nvPr/>
        </p:nvSpPr>
        <p:spPr>
          <a:xfrm>
            <a:off x="8609040" y="1676520"/>
            <a:ext cx="2818080" cy="2818080"/>
          </a:xfrm>
          <a:prstGeom prst="ellipse">
            <a:avLst/>
          </a:prstGeom>
          <a:gradFill rotWithShape="0">
            <a:gsLst>
              <a:gs pos="0">
                <a:srgbClr val="50b9c1"/>
              </a:gs>
              <a:gs pos="100000">
                <a:srgbClr val="50b9c1"/>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172" name="Picture 75" descr=""/>
          <p:cNvPicPr/>
          <p:nvPr/>
        </p:nvPicPr>
        <p:blipFill>
          <a:blip r:embed="rId4"/>
          <a:srcRect l="0" t="28812" r="0" b="0"/>
          <a:stretch/>
        </p:blipFill>
        <p:spPr>
          <a:xfrm>
            <a:off x="7999560" y="0"/>
            <a:ext cx="1602000" cy="1140120"/>
          </a:xfrm>
          <a:prstGeom prst="rect">
            <a:avLst/>
          </a:prstGeom>
          <a:ln>
            <a:noFill/>
          </a:ln>
        </p:spPr>
      </p:pic>
      <p:pic>
        <p:nvPicPr>
          <p:cNvPr id="173" name="Picture 77" descr=""/>
          <p:cNvPicPr/>
          <p:nvPr/>
        </p:nvPicPr>
        <p:blipFill>
          <a:blip r:embed="rId5"/>
          <a:srcRect l="0" t="0" r="0" b="23333"/>
          <a:stretch/>
        </p:blipFill>
        <p:spPr>
          <a:xfrm>
            <a:off x="8605800" y="6095880"/>
            <a:ext cx="992160" cy="760680"/>
          </a:xfrm>
          <a:prstGeom prst="rect">
            <a:avLst/>
          </a:prstGeom>
          <a:ln>
            <a:noFill/>
          </a:ln>
        </p:spPr>
      </p:pic>
      <p:sp>
        <p:nvSpPr>
          <p:cNvPr id="174"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75" name="CustomShape 3"/>
          <p:cNvSpPr/>
          <p:nvPr/>
        </p:nvSpPr>
        <p:spPr>
          <a:xfrm>
            <a:off x="0" y="0"/>
            <a:ext cx="12190680" cy="6856560"/>
          </a:xfrm>
          <a:prstGeom prst="rect">
            <a:avLst/>
          </a:prstGeom>
          <a:blipFill rotWithShape="0">
            <a:blip r:embed="rId6"/>
            <a:stretch>
              <a:fillRect/>
            </a:stretch>
          </a:blipFill>
          <a:ln w="25560">
            <a:noFill/>
          </a:ln>
        </p:spPr>
        <p:style>
          <a:lnRef idx="0"/>
          <a:fillRef idx="0"/>
          <a:effectRef idx="0"/>
          <a:fontRef idx="minor"/>
        </p:style>
      </p:sp>
      <p:sp>
        <p:nvSpPr>
          <p:cNvPr id="176" name="CustomShape 4"/>
          <p:cNvSpPr/>
          <p:nvPr/>
        </p:nvSpPr>
        <p:spPr>
          <a:xfrm>
            <a:off x="227160" y="1645920"/>
            <a:ext cx="4952520" cy="4388040"/>
          </a:xfrm>
          <a:prstGeom prst="rect">
            <a:avLst/>
          </a:prstGeom>
          <a:noFill/>
          <a:ln>
            <a:noFill/>
          </a:ln>
        </p:spPr>
        <p:style>
          <a:lnRef idx="0"/>
          <a:fillRef idx="0"/>
          <a:effectRef idx="0"/>
          <a:fontRef idx="minor"/>
        </p:style>
        <p:txBody>
          <a:bodyPr lIns="90000" rIns="90000" tIns="45000" bIns="45000">
            <a:normAutofit/>
          </a:bodyPr>
          <a:p>
            <a:pPr algn="r">
              <a:lnSpc>
                <a:spcPct val="100000"/>
              </a:lnSpc>
            </a:pPr>
            <a:r>
              <a:rPr b="0" lang="en-US" sz="3600" spc="-1" strike="noStrike">
                <a:solidFill>
                  <a:srgbClr val="ffffff"/>
                </a:solidFill>
                <a:latin typeface="Century Gothic"/>
                <a:ea typeface="DejaVu Sans"/>
              </a:rPr>
              <a:t>Future Enhancement</a:t>
            </a:r>
            <a:endParaRPr b="0" lang="en-US" sz="3600" spc="-1" strike="noStrike">
              <a:latin typeface="Arial"/>
            </a:endParaRPr>
          </a:p>
        </p:txBody>
      </p:sp>
      <p:sp>
        <p:nvSpPr>
          <p:cNvPr id="177" name="CustomShape 5"/>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78" name="CustomShape 6"/>
          <p:cNvSpPr/>
          <p:nvPr/>
        </p:nvSpPr>
        <p:spPr>
          <a:xfrm>
            <a:off x="4829040" y="1645920"/>
            <a:ext cx="6293160" cy="4469400"/>
          </a:xfrm>
          <a:prstGeom prst="rect">
            <a:avLst/>
          </a:prstGeom>
          <a:noFill/>
          <a:ln>
            <a:noFill/>
          </a:ln>
        </p:spPr>
        <p:style>
          <a:lnRef idx="0"/>
          <a:fillRef idx="0"/>
          <a:effectRef idx="0"/>
          <a:fontRef idx="minor"/>
        </p:style>
        <p:txBody>
          <a:bodyPr lIns="90000" rIns="90000" tIns="45000" bIns="45000">
            <a:normAutofit/>
          </a:bodyPr>
          <a:p>
            <a:pPr marL="800280" indent="-341640">
              <a:lnSpc>
                <a:spcPct val="100000"/>
              </a:lnSpc>
              <a:spcBef>
                <a:spcPts val="1001"/>
              </a:spcBef>
              <a:buClr>
                <a:srgbClr val="8ad0d6"/>
              </a:buClr>
              <a:buSzPct val="80000"/>
              <a:buFont typeface="Wingdings 3" charset="2"/>
              <a:buChar char=""/>
            </a:pPr>
            <a:r>
              <a:rPr b="0" lang="en-US" sz="2000" spc="-1" strike="noStrike" cap="all">
                <a:solidFill>
                  <a:srgbClr val="ffffff"/>
                </a:solidFill>
                <a:latin typeface="Century Gothic"/>
                <a:ea typeface="DejaVu Sans"/>
              </a:rPr>
              <a:t>Implement features of playwright like api mocking, complete network interception if any use case.</a:t>
            </a:r>
            <a:endParaRPr b="0" lang="en-US" sz="2000" spc="-1" strike="noStrike">
              <a:latin typeface="Arial"/>
            </a:endParaRPr>
          </a:p>
          <a:p>
            <a:pPr marL="800280" indent="-341640">
              <a:lnSpc>
                <a:spcPct val="100000"/>
              </a:lnSpc>
              <a:spcBef>
                <a:spcPts val="1001"/>
              </a:spcBef>
              <a:buClr>
                <a:srgbClr val="8ad0d6"/>
              </a:buClr>
              <a:buSzPct val="80000"/>
              <a:buFont typeface="Wingdings 3" charset="2"/>
              <a:buChar char=""/>
            </a:pPr>
            <a:r>
              <a:rPr b="0" lang="en-US" sz="2000" spc="-1" strike="noStrike" cap="all">
                <a:solidFill>
                  <a:srgbClr val="ffffff"/>
                </a:solidFill>
                <a:latin typeface="Century Gothic"/>
                <a:ea typeface="DejaVu Sans"/>
              </a:rPr>
              <a:t>Retry mechanism for flaky tests</a:t>
            </a:r>
            <a:endParaRPr b="0" lang="en-US" sz="2000" spc="-1" strike="noStrike">
              <a:latin typeface="Arial"/>
            </a:endParaRPr>
          </a:p>
          <a:p>
            <a:pPr marL="800280" indent="-341640">
              <a:lnSpc>
                <a:spcPct val="100000"/>
              </a:lnSpc>
              <a:spcBef>
                <a:spcPts val="1001"/>
              </a:spcBef>
              <a:buClr>
                <a:srgbClr val="8ad0d6"/>
              </a:buClr>
              <a:buSzPct val="80000"/>
              <a:buFont typeface="Wingdings 3" charset="2"/>
              <a:buChar char=""/>
            </a:pPr>
            <a:r>
              <a:rPr b="0" lang="en-US" sz="2000" spc="-1" strike="noStrike" cap="all">
                <a:solidFill>
                  <a:srgbClr val="ffffff"/>
                </a:solidFill>
                <a:latin typeface="Century Gothic"/>
                <a:ea typeface="DejaVu Sans"/>
              </a:rPr>
              <a:t>Integration with majestic gui for running tests</a:t>
            </a: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a:p>
            <a:pPr>
              <a:lnSpc>
                <a:spcPct val="10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79" name="Picture 193" descr=""/>
          <p:cNvPicPr/>
          <p:nvPr/>
        </p:nvPicPr>
        <p:blipFill>
          <a:blip r:embed="rId2"/>
          <a:srcRect l="3610" t="0" r="0" b="0"/>
          <a:stretch/>
        </p:blipFill>
        <p:spPr>
          <a:xfrm>
            <a:off x="0" y="2669760"/>
            <a:ext cx="4035600" cy="4186800"/>
          </a:xfrm>
          <a:prstGeom prst="rect">
            <a:avLst/>
          </a:prstGeom>
          <a:ln>
            <a:noFill/>
          </a:ln>
        </p:spPr>
      </p:pic>
      <p:pic>
        <p:nvPicPr>
          <p:cNvPr id="180" name="Picture 195" descr=""/>
          <p:cNvPicPr/>
          <p:nvPr/>
        </p:nvPicPr>
        <p:blipFill>
          <a:blip r:embed="rId3"/>
          <a:srcRect l="35647" t="0" r="0" b="0"/>
          <a:stretch/>
        </p:blipFill>
        <p:spPr>
          <a:xfrm>
            <a:off x="0" y="2892240"/>
            <a:ext cx="1521000" cy="2364120"/>
          </a:xfrm>
          <a:prstGeom prst="rect">
            <a:avLst/>
          </a:prstGeom>
          <a:ln>
            <a:noFill/>
          </a:ln>
        </p:spPr>
      </p:pic>
      <p:pic>
        <p:nvPicPr>
          <p:cNvPr id="181" name="Picture 199" descr=""/>
          <p:cNvPicPr/>
          <p:nvPr/>
        </p:nvPicPr>
        <p:blipFill>
          <a:blip r:embed="rId4"/>
          <a:srcRect l="0" t="28812" r="0" b="0"/>
          <a:stretch/>
        </p:blipFill>
        <p:spPr>
          <a:xfrm>
            <a:off x="7999560" y="0"/>
            <a:ext cx="1602000" cy="1140120"/>
          </a:xfrm>
          <a:prstGeom prst="rect">
            <a:avLst/>
          </a:prstGeom>
          <a:ln>
            <a:noFill/>
          </a:ln>
        </p:spPr>
      </p:pic>
      <p:pic>
        <p:nvPicPr>
          <p:cNvPr id="182" name="Picture 201" descr=""/>
          <p:cNvPicPr/>
          <p:nvPr/>
        </p:nvPicPr>
        <p:blipFill>
          <a:blip r:embed="rId5"/>
          <a:srcRect l="0" t="0" r="0" b="23333"/>
          <a:stretch/>
        </p:blipFill>
        <p:spPr>
          <a:xfrm>
            <a:off x="8605800" y="6095880"/>
            <a:ext cx="992160" cy="760680"/>
          </a:xfrm>
          <a:prstGeom prst="rect">
            <a:avLst/>
          </a:prstGeom>
          <a:ln>
            <a:noFill/>
          </a:ln>
        </p:spPr>
      </p:pic>
      <p:sp>
        <p:nvSpPr>
          <p:cNvPr id="183" name="CustomShape 1"/>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84" name="CustomShape 2"/>
          <p:cNvSpPr/>
          <p:nvPr/>
        </p:nvSpPr>
        <p:spPr>
          <a:xfrm>
            <a:off x="494280" y="326520"/>
            <a:ext cx="3191040" cy="760680"/>
          </a:xfrm>
          <a:prstGeom prst="rect">
            <a:avLst/>
          </a:prstGeom>
          <a:noFill/>
          <a:ln>
            <a:noFill/>
          </a:ln>
        </p:spPr>
        <p:style>
          <a:lnRef idx="0"/>
          <a:fillRef idx="0"/>
          <a:effectRef idx="0"/>
          <a:fontRef idx="minor"/>
        </p:style>
        <p:txBody>
          <a:bodyPr lIns="90000" rIns="90000" tIns="45000" bIns="45000" anchor="b">
            <a:normAutofit/>
          </a:bodyPr>
          <a:p>
            <a:pPr>
              <a:lnSpc>
                <a:spcPct val="100000"/>
              </a:lnSpc>
            </a:pPr>
            <a:r>
              <a:rPr b="0" lang="en-US" sz="4000" spc="-1" strike="noStrike">
                <a:solidFill>
                  <a:srgbClr val="ebebeb"/>
                </a:solidFill>
                <a:latin typeface="Calibri"/>
                <a:ea typeface="DejaVu Sans"/>
              </a:rPr>
              <a:t>Slack Reports</a:t>
            </a:r>
            <a:endParaRPr b="0" lang="en-US" sz="4000" spc="-1" strike="noStrike">
              <a:latin typeface="Arial"/>
            </a:endParaRPr>
          </a:p>
        </p:txBody>
      </p:sp>
      <p:pic>
        <p:nvPicPr>
          <p:cNvPr id="185" name="" descr=""/>
          <p:cNvPicPr/>
          <p:nvPr/>
        </p:nvPicPr>
        <p:blipFill>
          <a:blip r:embed="rId6"/>
          <a:stretch/>
        </p:blipFill>
        <p:spPr>
          <a:xfrm>
            <a:off x="4663440" y="68040"/>
            <a:ext cx="7456680" cy="2675160"/>
          </a:xfrm>
          <a:prstGeom prst="rect">
            <a:avLst/>
          </a:prstGeom>
          <a:ln>
            <a:noFill/>
          </a:ln>
        </p:spPr>
      </p:pic>
      <p:pic>
        <p:nvPicPr>
          <p:cNvPr id="186" name="" descr=""/>
          <p:cNvPicPr/>
          <p:nvPr/>
        </p:nvPicPr>
        <p:blipFill>
          <a:blip r:embed="rId7"/>
          <a:stretch/>
        </p:blipFill>
        <p:spPr>
          <a:xfrm>
            <a:off x="4877280" y="2926080"/>
            <a:ext cx="5638320" cy="40096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7" name="Picture 94" descr=""/>
          <p:cNvPicPr/>
          <p:nvPr/>
        </p:nvPicPr>
        <p:blipFill>
          <a:blip r:embed="rId1"/>
          <a:srcRect l="3610" t="0" r="0" b="0"/>
          <a:stretch/>
        </p:blipFill>
        <p:spPr>
          <a:xfrm>
            <a:off x="0" y="2669760"/>
            <a:ext cx="4035600" cy="4186800"/>
          </a:xfrm>
          <a:prstGeom prst="rect">
            <a:avLst/>
          </a:prstGeom>
          <a:ln>
            <a:noFill/>
          </a:ln>
        </p:spPr>
      </p:pic>
      <p:pic>
        <p:nvPicPr>
          <p:cNvPr id="188" name="Picture 96" descr=""/>
          <p:cNvPicPr/>
          <p:nvPr/>
        </p:nvPicPr>
        <p:blipFill>
          <a:blip r:embed="rId2"/>
          <a:srcRect l="35647" t="0" r="0" b="0"/>
          <a:stretch/>
        </p:blipFill>
        <p:spPr>
          <a:xfrm>
            <a:off x="0" y="2892240"/>
            <a:ext cx="1521000" cy="2364120"/>
          </a:xfrm>
          <a:prstGeom prst="rect">
            <a:avLst/>
          </a:prstGeom>
          <a:ln>
            <a:noFill/>
          </a:ln>
        </p:spPr>
      </p:pic>
      <p:sp>
        <p:nvSpPr>
          <p:cNvPr id="189" name="CustomShape 1"/>
          <p:cNvSpPr/>
          <p:nvPr/>
        </p:nvSpPr>
        <p:spPr>
          <a:xfrm>
            <a:off x="8609040" y="1676520"/>
            <a:ext cx="2818080" cy="2818080"/>
          </a:xfrm>
          <a:prstGeom prst="ellipse">
            <a:avLst/>
          </a:prstGeom>
          <a:gradFill rotWithShape="0">
            <a:gsLst>
              <a:gs pos="0">
                <a:srgbClr val="f3f3f3"/>
              </a:gs>
              <a:gs pos="100000">
                <a:srgbClr val="f3f3f3"/>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190" name="Picture 100" descr=""/>
          <p:cNvPicPr/>
          <p:nvPr/>
        </p:nvPicPr>
        <p:blipFill>
          <a:blip r:embed="rId3"/>
          <a:srcRect l="0" t="28812" r="0" b="0"/>
          <a:stretch/>
        </p:blipFill>
        <p:spPr>
          <a:xfrm>
            <a:off x="7999560" y="0"/>
            <a:ext cx="1602000" cy="1140120"/>
          </a:xfrm>
          <a:prstGeom prst="rect">
            <a:avLst/>
          </a:prstGeom>
          <a:ln>
            <a:noFill/>
          </a:ln>
        </p:spPr>
      </p:pic>
      <p:pic>
        <p:nvPicPr>
          <p:cNvPr id="191" name="Picture 102" descr=""/>
          <p:cNvPicPr/>
          <p:nvPr/>
        </p:nvPicPr>
        <p:blipFill>
          <a:blip r:embed="rId4"/>
          <a:srcRect l="0" t="0" r="0" b="23333"/>
          <a:stretch/>
        </p:blipFill>
        <p:spPr>
          <a:xfrm>
            <a:off x="8605800" y="6095880"/>
            <a:ext cx="992160" cy="760680"/>
          </a:xfrm>
          <a:prstGeom prst="rect">
            <a:avLst/>
          </a:prstGeom>
          <a:ln>
            <a:noFill/>
          </a:ln>
        </p:spPr>
      </p:pic>
      <p:sp>
        <p:nvSpPr>
          <p:cNvPr id="192"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193" name="CustomShape 3"/>
          <p:cNvSpPr/>
          <p:nvPr/>
        </p:nvSpPr>
        <p:spPr>
          <a:xfrm>
            <a:off x="0" y="0"/>
            <a:ext cx="12190680" cy="6856560"/>
          </a:xfrm>
          <a:prstGeom prst="rect">
            <a:avLst/>
          </a:prstGeom>
          <a:blipFill rotWithShape="0">
            <a:blip r:embed="rId5"/>
            <a:stretch>
              <a:fillRect/>
            </a:stretch>
          </a:blipFill>
          <a:ln w="25560">
            <a:noFill/>
          </a:ln>
        </p:spPr>
        <p:style>
          <a:lnRef idx="0"/>
          <a:fillRef idx="0"/>
          <a:effectRef idx="0"/>
          <a:fontRef idx="minor"/>
        </p:style>
      </p:sp>
      <p:sp>
        <p:nvSpPr>
          <p:cNvPr id="194" name="CustomShape 4"/>
          <p:cNvSpPr/>
          <p:nvPr/>
        </p:nvSpPr>
        <p:spPr>
          <a:xfrm>
            <a:off x="2926080" y="548640"/>
            <a:ext cx="3342600" cy="837000"/>
          </a:xfrm>
          <a:prstGeom prst="rect">
            <a:avLst/>
          </a:prstGeom>
          <a:noFill/>
          <a:ln>
            <a:noFill/>
          </a:ln>
        </p:spPr>
        <p:style>
          <a:lnRef idx="0"/>
          <a:fillRef idx="0"/>
          <a:effectRef idx="0"/>
          <a:fontRef idx="minor"/>
        </p:style>
        <p:txBody>
          <a:bodyPr lIns="90000" rIns="90000" tIns="45000" bIns="45000" anchor="b">
            <a:normAutofit/>
          </a:bodyPr>
          <a:p>
            <a:pPr>
              <a:lnSpc>
                <a:spcPct val="100000"/>
              </a:lnSpc>
            </a:pPr>
            <a:r>
              <a:rPr b="0" lang="en-US" sz="4000" spc="-1" strike="noStrike">
                <a:solidFill>
                  <a:srgbClr val="ebebeb"/>
                </a:solidFill>
                <a:latin typeface="Century Gothic"/>
                <a:ea typeface="DejaVu Sans"/>
              </a:rPr>
              <a:t>Jenkins job</a:t>
            </a:r>
            <a:endParaRPr b="0" lang="en-US" sz="4000" spc="-1" strike="noStrike">
              <a:latin typeface="Arial"/>
            </a:endParaRPr>
          </a:p>
        </p:txBody>
      </p:sp>
      <p:sp>
        <p:nvSpPr>
          <p:cNvPr id="195" name="CustomShape 5"/>
          <p:cNvSpPr/>
          <p:nvPr/>
        </p:nvSpPr>
        <p:spPr>
          <a:xfrm>
            <a:off x="2103120" y="1737000"/>
            <a:ext cx="4757040" cy="5119560"/>
          </a:xfrm>
          <a:prstGeom prst="rect">
            <a:avLst/>
          </a:prstGeom>
          <a:solidFill>
            <a:srgbClr val="ffffff"/>
          </a:solidFill>
          <a:ln w="25560">
            <a:noFill/>
          </a:ln>
        </p:spPr>
        <p:style>
          <a:lnRef idx="0"/>
          <a:fillRef idx="0"/>
          <a:effectRef idx="0"/>
          <a:fontRef idx="minor"/>
        </p:style>
      </p:sp>
      <p:sp>
        <p:nvSpPr>
          <p:cNvPr id="196" name="CustomShape 6"/>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pic>
        <p:nvPicPr>
          <p:cNvPr id="197" name="" descr=""/>
          <p:cNvPicPr/>
          <p:nvPr/>
        </p:nvPicPr>
        <p:blipFill>
          <a:blip r:embed="rId6"/>
          <a:stretch/>
        </p:blipFill>
        <p:spPr>
          <a:xfrm>
            <a:off x="2137680" y="1804320"/>
            <a:ext cx="4627800" cy="49611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8" name="Picture 70" descr=""/>
          <p:cNvPicPr/>
          <p:nvPr/>
        </p:nvPicPr>
        <p:blipFill>
          <a:blip r:embed="rId1"/>
          <a:srcRect l="3610" t="0" r="0" b="0"/>
          <a:stretch/>
        </p:blipFill>
        <p:spPr>
          <a:xfrm>
            <a:off x="0" y="2669760"/>
            <a:ext cx="4035600" cy="4186800"/>
          </a:xfrm>
          <a:prstGeom prst="rect">
            <a:avLst/>
          </a:prstGeom>
          <a:ln>
            <a:noFill/>
          </a:ln>
        </p:spPr>
      </p:pic>
      <p:pic>
        <p:nvPicPr>
          <p:cNvPr id="199" name="Picture 72" descr=""/>
          <p:cNvPicPr/>
          <p:nvPr/>
        </p:nvPicPr>
        <p:blipFill>
          <a:blip r:embed="rId2"/>
          <a:srcRect l="35647" t="0" r="0" b="0"/>
          <a:stretch/>
        </p:blipFill>
        <p:spPr>
          <a:xfrm>
            <a:off x="0" y="2892240"/>
            <a:ext cx="1521000" cy="2364120"/>
          </a:xfrm>
          <a:prstGeom prst="rect">
            <a:avLst/>
          </a:prstGeom>
          <a:ln>
            <a:noFill/>
          </a:ln>
        </p:spPr>
      </p:pic>
      <p:sp>
        <p:nvSpPr>
          <p:cNvPr id="200" name="CustomShape 1"/>
          <p:cNvSpPr/>
          <p:nvPr/>
        </p:nvSpPr>
        <p:spPr>
          <a:xfrm>
            <a:off x="8609040" y="1676520"/>
            <a:ext cx="2818080" cy="2818080"/>
          </a:xfrm>
          <a:prstGeom prst="ellipse">
            <a:avLst/>
          </a:prstGeom>
          <a:gradFill rotWithShape="0">
            <a:gsLst>
              <a:gs pos="0">
                <a:srgbClr val="f3f3f3"/>
              </a:gs>
              <a:gs pos="100000">
                <a:srgbClr val="f3f3f3"/>
              </a:gs>
            </a:gsLst>
            <a:path path="circle">
              <a:fillToRect l="50000" t="50000" r="50000" b="50000"/>
            </a:path>
          </a:gradFill>
          <a:ln w="9360">
            <a:noFill/>
          </a:ln>
          <a:effectLst>
            <a:outerShdw dist="25560" dir="5400000">
              <a:srgbClr val="000000">
                <a:alpha val="45000"/>
              </a:srgbClr>
            </a:outerShdw>
          </a:effectLst>
        </p:spPr>
        <p:style>
          <a:lnRef idx="0"/>
          <a:fillRef idx="0"/>
          <a:effectRef idx="0"/>
          <a:fontRef idx="minor"/>
        </p:style>
      </p:sp>
      <p:pic>
        <p:nvPicPr>
          <p:cNvPr id="201" name="Picture 76" descr=""/>
          <p:cNvPicPr/>
          <p:nvPr/>
        </p:nvPicPr>
        <p:blipFill>
          <a:blip r:embed="rId3"/>
          <a:srcRect l="0" t="28812" r="0" b="0"/>
          <a:stretch/>
        </p:blipFill>
        <p:spPr>
          <a:xfrm>
            <a:off x="7999560" y="0"/>
            <a:ext cx="1602000" cy="1140120"/>
          </a:xfrm>
          <a:prstGeom prst="rect">
            <a:avLst/>
          </a:prstGeom>
          <a:ln>
            <a:noFill/>
          </a:ln>
        </p:spPr>
      </p:pic>
      <p:pic>
        <p:nvPicPr>
          <p:cNvPr id="202" name="Picture 78" descr=""/>
          <p:cNvPicPr/>
          <p:nvPr/>
        </p:nvPicPr>
        <p:blipFill>
          <a:blip r:embed="rId4"/>
          <a:srcRect l="0" t="0" r="0" b="23333"/>
          <a:stretch/>
        </p:blipFill>
        <p:spPr>
          <a:xfrm>
            <a:off x="8605800" y="6095880"/>
            <a:ext cx="992160" cy="760680"/>
          </a:xfrm>
          <a:prstGeom prst="rect">
            <a:avLst/>
          </a:prstGeom>
          <a:ln>
            <a:noFill/>
          </a:ln>
        </p:spPr>
      </p:pic>
      <p:sp>
        <p:nvSpPr>
          <p:cNvPr id="203" name="CustomShape 2"/>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sp>
        <p:nvSpPr>
          <p:cNvPr id="204" name="CustomShape 3"/>
          <p:cNvSpPr/>
          <p:nvPr/>
        </p:nvSpPr>
        <p:spPr>
          <a:xfrm>
            <a:off x="0" y="0"/>
            <a:ext cx="12190680" cy="6856560"/>
          </a:xfrm>
          <a:prstGeom prst="rect">
            <a:avLst/>
          </a:prstGeom>
          <a:blipFill rotWithShape="0">
            <a:blip r:embed="rId5"/>
            <a:stretch>
              <a:fillRect/>
            </a:stretch>
          </a:blipFill>
          <a:ln w="25560">
            <a:noFill/>
          </a:ln>
        </p:spPr>
        <p:style>
          <a:lnRef idx="0"/>
          <a:fillRef idx="0"/>
          <a:effectRef idx="0"/>
          <a:fontRef idx="minor"/>
        </p:style>
      </p:sp>
      <p:sp>
        <p:nvSpPr>
          <p:cNvPr id="205" name="CustomShape 4"/>
          <p:cNvSpPr/>
          <p:nvPr/>
        </p:nvSpPr>
        <p:spPr>
          <a:xfrm>
            <a:off x="636840" y="640080"/>
            <a:ext cx="6914160" cy="5576760"/>
          </a:xfrm>
          <a:prstGeom prst="rect">
            <a:avLst/>
          </a:prstGeom>
          <a:solidFill>
            <a:srgbClr val="ffffff"/>
          </a:solidFill>
          <a:ln w="25560">
            <a:noFill/>
          </a:ln>
        </p:spPr>
        <p:style>
          <a:lnRef idx="0"/>
          <a:fillRef idx="0"/>
          <a:effectRef idx="0"/>
          <a:fontRef idx="minor"/>
        </p:style>
      </p:sp>
      <p:sp>
        <p:nvSpPr>
          <p:cNvPr id="206" name="CustomShape 5"/>
          <p:cNvSpPr/>
          <p:nvPr/>
        </p:nvSpPr>
        <p:spPr>
          <a:xfrm>
            <a:off x="10437840" y="0"/>
            <a:ext cx="684360" cy="1141560"/>
          </a:xfrm>
          <a:prstGeom prst="rect">
            <a:avLst/>
          </a:prstGeom>
          <a:solidFill>
            <a:srgbClr val="b01513"/>
          </a:solidFill>
          <a:ln w="9360">
            <a:noFill/>
          </a:ln>
          <a:effectLst>
            <a:outerShdw dist="25560" dir="5400000">
              <a:srgbClr val="000000">
                <a:alpha val="45000"/>
              </a:srgbClr>
            </a:outerShdw>
          </a:effectLst>
        </p:spPr>
        <p:style>
          <a:lnRef idx="0"/>
          <a:fillRef idx="0"/>
          <a:effectRef idx="0"/>
          <a:fontRef idx="minor"/>
        </p:style>
      </p:sp>
      <p:pic>
        <p:nvPicPr>
          <p:cNvPr id="207" name="Picture 2" descr="Any Questions PowerPoint template background in Symbols PowerPoint ppt  slide design category | The best PowerPoint templates and backgrounds at  PresentationPro.com"/>
          <p:cNvPicPr/>
          <p:nvPr/>
        </p:nvPicPr>
        <p:blipFill>
          <a:blip r:embed="rId6"/>
          <a:stretch/>
        </p:blipFill>
        <p:spPr>
          <a:xfrm>
            <a:off x="955440" y="1078200"/>
            <a:ext cx="6274080" cy="4705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16636</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2020-10-27T11:18:49Z</dcterms:created>
  <dc:creator>Ramyashree M</dc:creator>
  <dc:description/>
  <dc:language>en-US</dc:language>
  <cp:lastModifiedBy/>
  <dcterms:modified xsi:type="dcterms:W3CDTF">2021-08-11T12:12:39Z</dcterms:modified>
  <cp:revision>119</cp:revision>
  <dc:subject/>
  <dc:title>E2E Automation (TestCafe + TypeScript + CucumberJS)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14</vt:i4>
  </property>
</Properties>
</file>